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80" r:id="rId2"/>
    <p:sldId id="286" r:id="rId3"/>
    <p:sldId id="287" r:id="rId4"/>
    <p:sldId id="300" r:id="rId5"/>
    <p:sldId id="299" r:id="rId6"/>
    <p:sldId id="305" r:id="rId7"/>
    <p:sldId id="308" r:id="rId8"/>
    <p:sldId id="307" r:id="rId9"/>
    <p:sldId id="309" r:id="rId10"/>
    <p:sldId id="306" r:id="rId11"/>
    <p:sldId id="310" r:id="rId12"/>
    <p:sldId id="311" r:id="rId13"/>
    <p:sldId id="278"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E1A205"/>
    <a:srgbClr val="FFCC00"/>
    <a:srgbClr val="9F2B2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30" autoAdjust="0"/>
    <p:restoredTop sz="94630" autoAdjust="0"/>
  </p:normalViewPr>
  <p:slideViewPr>
    <p:cSldViewPr>
      <p:cViewPr varScale="1">
        <p:scale>
          <a:sx n="100" d="100"/>
          <a:sy n="100" d="100"/>
        </p:scale>
        <p:origin x="-252" y="-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125" d="100"/>
          <a:sy n="125" d="100"/>
        </p:scale>
        <p:origin x="3864" y="96"/>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09A3225-4439-49F4-8EE0-257B1C991542}" type="datetimeFigureOut">
              <a:rPr lang="ru-RU" smtClean="0"/>
              <a:pPr/>
              <a:t>11.11.2021</a:t>
            </a:fld>
            <a:endParaRPr lang="ru-RU"/>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EFA9D76-A616-4B4C-A024-0838B7F57D35}" type="slidenum">
              <a:rPr lang="ru-RU" smtClean="0"/>
              <a:pPr/>
              <a:t>‹#›</a:t>
            </a:fld>
            <a:endParaRPr lang="ru-RU"/>
          </a:p>
        </p:txBody>
      </p:sp>
    </p:spTree>
    <p:extLst>
      <p:ext uri="{BB962C8B-B14F-4D97-AF65-F5344CB8AC3E}">
        <p14:creationId xmlns="" xmlns:p14="http://schemas.microsoft.com/office/powerpoint/2010/main" val="4199314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86FABA-D603-46B8-94C7-F73A40963B6B}" type="datetimeFigureOut">
              <a:rPr lang="ru-RU" smtClean="0"/>
              <a:pPr/>
              <a:t>11.11.2021</a:t>
            </a:fld>
            <a:endParaRPr lang="ru-RU" dirty="0"/>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C2C539-D2AA-42BB-9DB2-01C91D0B00A3}" type="slidenum">
              <a:rPr lang="ru-RU" smtClean="0"/>
              <a:pPr/>
              <a:t>‹#›</a:t>
            </a:fld>
            <a:endParaRPr lang="ru-RU" dirty="0"/>
          </a:p>
        </p:txBody>
      </p:sp>
    </p:spTree>
    <p:extLst>
      <p:ext uri="{BB962C8B-B14F-4D97-AF65-F5344CB8AC3E}">
        <p14:creationId xmlns="" xmlns:p14="http://schemas.microsoft.com/office/powerpoint/2010/main" val="692015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hasCustomPrompt="1"/>
          </p:nvPr>
        </p:nvSpPr>
        <p:spPr>
          <a:xfrm>
            <a:off x="914400" y="2420889"/>
            <a:ext cx="10654208" cy="1470025"/>
          </a:xfrm>
        </p:spPr>
        <p:txBody>
          <a:bodyPr>
            <a:normAutofit/>
          </a:bodyPr>
          <a:lstStyle>
            <a:lvl1pPr algn="ctr">
              <a:defRPr sz="4000"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ru-RU" dirty="0" smtClean="0"/>
              <a:t>Название</a:t>
            </a:r>
            <a:endParaRPr lang="ru-RU" dirty="0"/>
          </a:p>
        </p:txBody>
      </p:sp>
      <p:pic>
        <p:nvPicPr>
          <p:cNvPr id="5" name="Рисунок 4"/>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551384" y="188640"/>
            <a:ext cx="3528392" cy="1153144"/>
          </a:xfrm>
          <a:prstGeom prst="rect">
            <a:avLst/>
          </a:prstGeom>
        </p:spPr>
      </p:pic>
    </p:spTree>
    <p:extLst>
      <p:ext uri="{BB962C8B-B14F-4D97-AF65-F5344CB8AC3E}">
        <p14:creationId xmlns="" xmlns:p14="http://schemas.microsoft.com/office/powerpoint/2010/main" val="2849882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рабочая страница БЕЛЫЙ ФОН">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3695733" y="274638"/>
            <a:ext cx="7488832" cy="634082"/>
          </a:xfrm>
        </p:spPr>
        <p:txBody>
          <a:bodyPr>
            <a:normAutofit/>
          </a:bodyPr>
          <a:lstStyle>
            <a:lvl1pPr algn="r">
              <a:defRPr sz="2000"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ru-RU" dirty="0" smtClean="0"/>
              <a:t>заголовок</a:t>
            </a:r>
            <a:endParaRPr lang="ru-RU" dirty="0"/>
          </a:p>
        </p:txBody>
      </p:sp>
    </p:spTree>
    <p:extLst>
      <p:ext uri="{BB962C8B-B14F-4D97-AF65-F5344CB8AC3E}">
        <p14:creationId xmlns="" xmlns:p14="http://schemas.microsoft.com/office/powerpoint/2010/main" val="4064220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рабочая страница СЕРЫЙ ФОН">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Заголовок 1"/>
          <p:cNvSpPr>
            <a:spLocks noGrp="1"/>
          </p:cNvSpPr>
          <p:nvPr>
            <p:ph type="title" hasCustomPrompt="1"/>
          </p:nvPr>
        </p:nvSpPr>
        <p:spPr>
          <a:xfrm>
            <a:off x="3695733" y="2060848"/>
            <a:ext cx="7488832" cy="634082"/>
          </a:xfrm>
        </p:spPr>
        <p:txBody>
          <a:bodyPr>
            <a:normAutofit/>
          </a:bodyPr>
          <a:lstStyle>
            <a:lvl1pPr algn="r">
              <a:defRPr sz="2000"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ru-RU" dirty="0" smtClean="0"/>
              <a:t>заголовок</a:t>
            </a:r>
            <a:endParaRPr lang="ru-RU" dirty="0"/>
          </a:p>
        </p:txBody>
      </p:sp>
    </p:spTree>
    <p:extLst>
      <p:ext uri="{BB962C8B-B14F-4D97-AF65-F5344CB8AC3E}">
        <p14:creationId xmlns="" xmlns:p14="http://schemas.microsoft.com/office/powerpoint/2010/main" val="1365304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рабочая страница СЕРЫЙ ФОН">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Заголовок 1"/>
          <p:cNvSpPr>
            <a:spLocks noGrp="1"/>
          </p:cNvSpPr>
          <p:nvPr>
            <p:ph type="title" hasCustomPrompt="1"/>
          </p:nvPr>
        </p:nvSpPr>
        <p:spPr>
          <a:xfrm>
            <a:off x="3695733" y="2060848"/>
            <a:ext cx="7488832" cy="634082"/>
          </a:xfrm>
        </p:spPr>
        <p:txBody>
          <a:bodyPr>
            <a:normAutofit/>
          </a:bodyPr>
          <a:lstStyle>
            <a:lvl1pPr algn="r">
              <a:defRPr sz="2000"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ru-RU" dirty="0" smtClean="0"/>
              <a:t>заголовок</a:t>
            </a:r>
            <a:endParaRPr lang="ru-RU" dirty="0"/>
          </a:p>
        </p:txBody>
      </p:sp>
    </p:spTree>
    <p:extLst>
      <p:ext uri="{BB962C8B-B14F-4D97-AF65-F5344CB8AC3E}">
        <p14:creationId xmlns="" xmlns:p14="http://schemas.microsoft.com/office/powerpoint/2010/main" val="4021099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рабочая страница СЕРЫЙ ФОН">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Заголовок 1"/>
          <p:cNvSpPr>
            <a:spLocks noGrp="1"/>
          </p:cNvSpPr>
          <p:nvPr>
            <p:ph type="title" hasCustomPrompt="1"/>
          </p:nvPr>
        </p:nvSpPr>
        <p:spPr>
          <a:xfrm>
            <a:off x="3695733" y="2060848"/>
            <a:ext cx="7488832" cy="634082"/>
          </a:xfrm>
        </p:spPr>
        <p:txBody>
          <a:bodyPr>
            <a:normAutofit/>
          </a:bodyPr>
          <a:lstStyle>
            <a:lvl1pPr algn="r">
              <a:defRPr sz="2000"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ru-RU" dirty="0" smtClean="0"/>
              <a:t>заголовок</a:t>
            </a:r>
            <a:endParaRPr lang="ru-RU" dirty="0"/>
          </a:p>
        </p:txBody>
      </p:sp>
    </p:spTree>
    <p:extLst>
      <p:ext uri="{BB962C8B-B14F-4D97-AF65-F5344CB8AC3E}">
        <p14:creationId xmlns="" xmlns:p14="http://schemas.microsoft.com/office/powerpoint/2010/main" val="1950309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Последний кадр">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549774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err="1" smtClean="0"/>
              <a:t>Четвертый</a:t>
            </a:r>
            <a:r>
              <a:rPr lang="ru-RU" dirty="0" smtClean="0"/>
              <a:t>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CEAB62-4EEE-43F2-A223-FD26436F8458}" type="datetime1">
              <a:rPr lang="ru-RU" smtClean="0"/>
              <a:pPr/>
              <a:t>11.11.2021</a:t>
            </a:fld>
            <a:endParaRPr lang="ru-RU" dirty="0"/>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743867-4E32-4E2D-8739-58246E7E28D2}" type="slidenum">
              <a:rPr lang="ru-RU" smtClean="0"/>
              <a:pPr/>
              <a:t>‹#›</a:t>
            </a:fld>
            <a:endParaRPr lang="ru-RU" dirty="0"/>
          </a:p>
        </p:txBody>
      </p:sp>
      <p:sp>
        <p:nvSpPr>
          <p:cNvPr id="9" name="TextBox 8"/>
          <p:cNvSpPr txBox="1"/>
          <p:nvPr userDrawn="1"/>
        </p:nvSpPr>
        <p:spPr>
          <a:xfrm>
            <a:off x="9120336" y="6444477"/>
            <a:ext cx="772969" cy="276999"/>
          </a:xfrm>
          <a:prstGeom prst="rect">
            <a:avLst/>
          </a:prstGeom>
          <a:noFill/>
        </p:spPr>
        <p:txBody>
          <a:bodyPr wrap="none" rtlCol="0">
            <a:spAutoFit/>
          </a:bodyPr>
          <a:lstStyle/>
          <a:p>
            <a:r>
              <a:rPr lang="en-US" sz="12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spbu.ru</a:t>
            </a:r>
            <a:endParaRPr lang="ru-RU" sz="1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 name="Рисунок 9"/>
          <p:cNvPicPr>
            <a:picLocks noChangeAspect="1"/>
          </p:cNvPicPr>
          <p:nvPr userDrawn="1"/>
        </p:nvPicPr>
        <p:blipFill>
          <a:blip r:embed="rId9" cstate="print">
            <a:extLst>
              <a:ext uri="{28A0092B-C50C-407E-A947-70E740481C1C}">
                <a14:useLocalDpi xmlns="" xmlns:a14="http://schemas.microsoft.com/office/drawing/2010/main" val="0"/>
              </a:ext>
            </a:extLst>
          </a:blip>
          <a:stretch>
            <a:fillRect/>
          </a:stretch>
        </p:blipFill>
        <p:spPr>
          <a:xfrm>
            <a:off x="323528" y="260648"/>
            <a:ext cx="1982970" cy="648071"/>
          </a:xfrm>
          <a:prstGeom prst="rect">
            <a:avLst/>
          </a:prstGeom>
        </p:spPr>
      </p:pic>
    </p:spTree>
    <p:extLst>
      <p:ext uri="{BB962C8B-B14F-4D97-AF65-F5344CB8AC3E}">
        <p14:creationId xmlns="" xmlns:p14="http://schemas.microsoft.com/office/powerpoint/2010/main" val="37440394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60" r:id="rId4"/>
    <p:sldLayoutId id="2147483661" r:id="rId5"/>
    <p:sldLayoutId id="2147483655" r:id="rId6"/>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uosd.spbu.ru/UOSDmain.php" TargetMode="External"/><Relationship Id="rId2" Type="http://schemas.openxmlformats.org/officeDocument/2006/relationships/hyperlink" Target="https://vk.com/spbu.sport"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a:spLocks noGrp="1"/>
          </p:cNvSpPr>
          <p:nvPr>
            <p:ph type="ctrTitle"/>
          </p:nvPr>
        </p:nvSpPr>
        <p:spPr>
          <a:xfrm>
            <a:off x="5015880" y="3140968"/>
            <a:ext cx="6624736" cy="1872208"/>
          </a:xfrm>
        </p:spPr>
        <p:txBody>
          <a:bodyPr>
            <a:noAutofit/>
          </a:bodyPr>
          <a:lstStyle/>
          <a:p>
            <a:r>
              <a:rPr lang="ru-RU" sz="6000" b="1" dirty="0" smtClean="0">
                <a:latin typeface="Old Standard TT" pitchFamily="18" charset="0"/>
                <a:ea typeface="Old Standard TT" pitchFamily="18" charset="0"/>
                <a:cs typeface="Old Standard TT" pitchFamily="18" charset="0"/>
              </a:rPr>
              <a:t>Кубок</a:t>
            </a:r>
            <a:br>
              <a:rPr lang="ru-RU" sz="6000" b="1" dirty="0" smtClean="0">
                <a:latin typeface="Old Standard TT" pitchFamily="18" charset="0"/>
                <a:ea typeface="Old Standard TT" pitchFamily="18" charset="0"/>
                <a:cs typeface="Old Standard TT" pitchFamily="18" charset="0"/>
              </a:rPr>
            </a:br>
            <a:r>
              <a:rPr lang="ru-RU" sz="6000" b="1" dirty="0" smtClean="0">
                <a:latin typeface="Old Standard TT" pitchFamily="18" charset="0"/>
                <a:ea typeface="Old Standard TT" pitchFamily="18" charset="0"/>
                <a:cs typeface="Old Standard TT" pitchFamily="18" charset="0"/>
              </a:rPr>
              <a:t>«Дяди </a:t>
            </a:r>
            <a:r>
              <a:rPr lang="ru-RU" sz="6000" b="1" dirty="0" err="1" smtClean="0">
                <a:latin typeface="Old Standard TT" pitchFamily="18" charset="0"/>
                <a:ea typeface="Old Standard TT" pitchFamily="18" charset="0"/>
                <a:cs typeface="Old Standard TT" pitchFamily="18" charset="0"/>
              </a:rPr>
              <a:t>вани</a:t>
            </a:r>
            <a:r>
              <a:rPr lang="ru-RU" sz="6000" b="1" dirty="0" smtClean="0">
                <a:latin typeface="Old Standard TT" pitchFamily="18" charset="0"/>
                <a:ea typeface="Old Standard TT" pitchFamily="18" charset="0"/>
                <a:cs typeface="Old Standard TT" pitchFamily="18" charset="0"/>
              </a:rPr>
              <a:t>»</a:t>
            </a:r>
            <a:endParaRPr lang="ru-RU" sz="6000" b="1" dirty="0">
              <a:latin typeface="Old Standard TT" pitchFamily="18" charset="0"/>
              <a:ea typeface="Old Standard TT" pitchFamily="18" charset="0"/>
              <a:cs typeface="Old Standard TT" pitchFamily="18" charset="0"/>
            </a:endParaRPr>
          </a:p>
        </p:txBody>
      </p:sp>
      <p:sp>
        <p:nvSpPr>
          <p:cNvPr id="5" name="Прямоугольник 4"/>
          <p:cNvSpPr/>
          <p:nvPr/>
        </p:nvSpPr>
        <p:spPr>
          <a:xfrm>
            <a:off x="5519936" y="5949280"/>
            <a:ext cx="6408712" cy="646331"/>
          </a:xfrm>
          <a:prstGeom prst="rect">
            <a:avLst/>
          </a:prstGeom>
        </p:spPr>
        <p:txBody>
          <a:bodyPr wrap="square">
            <a:spAutoFit/>
          </a:bodyPr>
          <a:lstStyle/>
          <a:p>
            <a:pPr algn="r"/>
            <a:r>
              <a:rPr lang="ru-RU" i="1" dirty="0" smtClean="0">
                <a:solidFill>
                  <a:schemeClr val="bg1"/>
                </a:solidFill>
                <a:latin typeface="Times New Roman" pitchFamily="18" charset="0"/>
                <a:cs typeface="Times New Roman" pitchFamily="18" charset="0"/>
              </a:rPr>
              <a:t>«Интересно знать, – помянет ли кто меня добрым словом?»</a:t>
            </a:r>
          </a:p>
          <a:p>
            <a:pPr algn="r"/>
            <a:r>
              <a:rPr lang="ru-RU" i="1" dirty="0" smtClean="0">
                <a:solidFill>
                  <a:schemeClr val="bg1"/>
                </a:solidFill>
                <a:latin typeface="Times New Roman" pitchFamily="18" charset="0"/>
                <a:cs typeface="Times New Roman" pitchFamily="18" charset="0"/>
              </a:rPr>
              <a:t>И.В.Лебедев</a:t>
            </a:r>
            <a:endParaRPr lang="ru-RU" i="1" dirty="0">
              <a:solidFill>
                <a:schemeClr val="bg1"/>
              </a:solidFill>
            </a:endParaRPr>
          </a:p>
        </p:txBody>
      </p:sp>
      <p:sp>
        <p:nvSpPr>
          <p:cNvPr id="7" name="TextBox 6"/>
          <p:cNvSpPr txBox="1"/>
          <p:nvPr/>
        </p:nvSpPr>
        <p:spPr>
          <a:xfrm>
            <a:off x="4536504" y="1898829"/>
            <a:ext cx="7824192" cy="954107"/>
          </a:xfrm>
          <a:prstGeom prst="rect">
            <a:avLst/>
          </a:prstGeom>
          <a:noFill/>
        </p:spPr>
        <p:txBody>
          <a:bodyPr wrap="square" rtlCol="0">
            <a:spAutoFit/>
          </a:bodyPr>
          <a:lstStyle/>
          <a:p>
            <a:pPr algn="ctr"/>
            <a:r>
              <a:rPr lang="ru-RU" sz="2800" i="1" dirty="0" smtClean="0">
                <a:solidFill>
                  <a:schemeClr val="bg1"/>
                </a:solidFill>
                <a:latin typeface="Old Standard TT" pitchFamily="18" charset="0"/>
                <a:ea typeface="Old Standard TT" pitchFamily="18" charset="0"/>
                <a:cs typeface="Old Standard TT" pitchFamily="18" charset="0"/>
              </a:rPr>
              <a:t>Впервые в СПбГУ в апреле 2022 года </a:t>
            </a:r>
          </a:p>
          <a:p>
            <a:pPr algn="ctr"/>
            <a:r>
              <a:rPr lang="ru-RU" sz="2800" i="1" dirty="0" smtClean="0">
                <a:solidFill>
                  <a:schemeClr val="bg1"/>
                </a:solidFill>
                <a:latin typeface="Old Standard TT" pitchFamily="18" charset="0"/>
                <a:ea typeface="Old Standard TT" pitchFamily="18" charset="0"/>
                <a:cs typeface="Old Standard TT" pitchFamily="18" charset="0"/>
              </a:rPr>
              <a:t>состоятся соревнования</a:t>
            </a:r>
            <a:endParaRPr lang="ru-RU" sz="2800" i="1" dirty="0">
              <a:solidFill>
                <a:schemeClr val="bg1"/>
              </a:solidFill>
              <a:latin typeface="Old Standard TT" pitchFamily="18" charset="0"/>
              <a:ea typeface="Old Standard TT" pitchFamily="18" charset="0"/>
              <a:cs typeface="Old Standard TT" pitchFamily="18" charset="0"/>
            </a:endParaRPr>
          </a:p>
        </p:txBody>
      </p:sp>
      <p:pic>
        <p:nvPicPr>
          <p:cNvPr id="8" name="Рисунок 7" descr="142916.646ca442.1200x1200o.77ce903ad2ac.png"/>
          <p:cNvPicPr>
            <a:picLocks noChangeAspect="1"/>
          </p:cNvPicPr>
          <p:nvPr/>
        </p:nvPicPr>
        <p:blipFill>
          <a:blip r:embed="rId2" cstate="print"/>
          <a:stretch>
            <a:fillRect/>
          </a:stretch>
        </p:blipFill>
        <p:spPr>
          <a:xfrm>
            <a:off x="0" y="1916832"/>
            <a:ext cx="5022171" cy="4365104"/>
          </a:xfrm>
          <a:prstGeom prst="rect">
            <a:avLst/>
          </a:prstGeom>
        </p:spPr>
      </p:pic>
    </p:spTree>
    <p:extLst>
      <p:ext uri="{BB962C8B-B14F-4D97-AF65-F5344CB8AC3E}">
        <p14:creationId xmlns="" xmlns:p14="http://schemas.microsoft.com/office/powerpoint/2010/main" val="10001767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0000"/>
                </a:solidFill>
              </a:rPr>
              <a:t>КУБОК «</a:t>
            </a:r>
            <a:r>
              <a:rPr lang="ru-RU" dirty="0" err="1" smtClean="0">
                <a:solidFill>
                  <a:srgbClr val="FF0000"/>
                </a:solidFill>
              </a:rPr>
              <a:t>ДядИ</a:t>
            </a:r>
            <a:r>
              <a:rPr lang="ru-RU" dirty="0" smtClean="0">
                <a:solidFill>
                  <a:srgbClr val="FF0000"/>
                </a:solidFill>
              </a:rPr>
              <a:t> </a:t>
            </a:r>
            <a:r>
              <a:rPr lang="ru-RU" dirty="0" err="1" smtClean="0">
                <a:solidFill>
                  <a:srgbClr val="FF0000"/>
                </a:solidFill>
              </a:rPr>
              <a:t>ВанИ</a:t>
            </a:r>
            <a:r>
              <a:rPr lang="ru-RU" dirty="0" smtClean="0">
                <a:solidFill>
                  <a:srgbClr val="FF0000"/>
                </a:solidFill>
              </a:rPr>
              <a:t>»</a:t>
            </a:r>
            <a:endParaRPr lang="ru-RU" dirty="0">
              <a:solidFill>
                <a:srgbClr val="FF0000"/>
              </a:solidFill>
            </a:endParaRPr>
          </a:p>
        </p:txBody>
      </p:sp>
      <p:pic>
        <p:nvPicPr>
          <p:cNvPr id="10" name="Рисунок 9" descr="IMG_6550.png"/>
          <p:cNvPicPr>
            <a:picLocks noChangeAspect="1"/>
          </p:cNvPicPr>
          <p:nvPr/>
        </p:nvPicPr>
        <p:blipFill>
          <a:blip r:embed="rId2" cstate="print"/>
          <a:stretch>
            <a:fillRect/>
          </a:stretch>
        </p:blipFill>
        <p:spPr>
          <a:xfrm>
            <a:off x="2423592" y="870118"/>
            <a:ext cx="7582566" cy="5987882"/>
          </a:xfrm>
          <a:prstGeom prst="rect">
            <a:avLst/>
          </a:prstGeom>
        </p:spPr>
      </p:pic>
    </p:spTree>
    <p:extLst>
      <p:ext uri="{BB962C8B-B14F-4D97-AF65-F5344CB8AC3E}">
        <p14:creationId xmlns="" xmlns:p14="http://schemas.microsoft.com/office/powerpoint/2010/main" val="3023522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cap="none" dirty="0" smtClean="0">
                <a:solidFill>
                  <a:srgbClr val="FF0000"/>
                </a:solidFill>
              </a:rPr>
              <a:t>ПРАВИЛА СОРЕВНОВАНИЙ ПО «НАРОДНОМУ ЖИМУ»</a:t>
            </a:r>
            <a:endParaRPr lang="ru-RU" cap="none" dirty="0">
              <a:solidFill>
                <a:srgbClr val="FF0000"/>
              </a:solidFill>
            </a:endParaRPr>
          </a:p>
        </p:txBody>
      </p:sp>
      <p:sp>
        <p:nvSpPr>
          <p:cNvPr id="5" name="TextBox 4"/>
          <p:cNvSpPr txBox="1"/>
          <p:nvPr/>
        </p:nvSpPr>
        <p:spPr>
          <a:xfrm>
            <a:off x="191344" y="1052736"/>
            <a:ext cx="11737304" cy="5509200"/>
          </a:xfrm>
          <a:prstGeom prst="rect">
            <a:avLst/>
          </a:prstGeom>
          <a:noFill/>
        </p:spPr>
        <p:txBody>
          <a:bodyPr wrap="square" rtlCol="0">
            <a:spAutoFit/>
          </a:bodyPr>
          <a:lstStyle/>
          <a:p>
            <a:pPr algn="just"/>
            <a:r>
              <a:rPr lang="ru-RU" sz="1600" b="1" dirty="0" smtClean="0">
                <a:latin typeface="Times New Roman" pitchFamily="18" charset="0"/>
                <a:cs typeface="Times New Roman" pitchFamily="18" charset="0"/>
              </a:rPr>
              <a:t>«Народный жим»</a:t>
            </a:r>
            <a:r>
              <a:rPr lang="ru-RU" sz="1600" dirty="0" smtClean="0">
                <a:latin typeface="Times New Roman" pitchFamily="18" charset="0"/>
                <a:cs typeface="Times New Roman" pitchFamily="18" charset="0"/>
              </a:rPr>
              <a:t> – это </a:t>
            </a:r>
            <a:r>
              <a:rPr lang="ru-RU" sz="1600" dirty="0" err="1" smtClean="0">
                <a:latin typeface="Times New Roman" pitchFamily="18" charset="0"/>
                <a:cs typeface="Times New Roman" pitchFamily="18" charset="0"/>
              </a:rPr>
              <a:t>многоповторный</a:t>
            </a:r>
            <a:r>
              <a:rPr lang="ru-RU" sz="1600" dirty="0" smtClean="0">
                <a:latin typeface="Times New Roman" pitchFamily="18" charset="0"/>
                <a:cs typeface="Times New Roman" pitchFamily="18" charset="0"/>
              </a:rPr>
              <a:t> жим штанги лежа, на максимальное количество повторений, где вес штанги равен собственному весу спортсмена, округленного в большую сторону, в соответствии с  установленными правилами, выполняемый без использования экипировки,  за отведенное количество времени.</a:t>
            </a:r>
            <a:endParaRPr lang="en-US" sz="1600" dirty="0" smtClean="0">
              <a:latin typeface="Times New Roman" pitchFamily="18" charset="0"/>
              <a:cs typeface="Times New Roman" pitchFamily="18" charset="0"/>
            </a:endParaRPr>
          </a:p>
          <a:p>
            <a:pPr algn="just"/>
            <a:r>
              <a:rPr lang="ru-RU" sz="1600" b="1" dirty="0" smtClean="0">
                <a:latin typeface="Times New Roman" pitchFamily="18" charset="0"/>
                <a:cs typeface="Times New Roman" pitchFamily="18" charset="0"/>
              </a:rPr>
              <a:t>Правила:</a:t>
            </a:r>
            <a:r>
              <a:rPr lang="ru-RU" sz="1600" dirty="0" smtClean="0">
                <a:latin typeface="Times New Roman" pitchFamily="18" charset="0"/>
                <a:cs typeface="Times New Roman" pitchFamily="18" charset="0"/>
              </a:rPr>
              <a:t> </a:t>
            </a:r>
            <a:endParaRPr lang="en-US" sz="1600" dirty="0" smtClean="0">
              <a:latin typeface="Times New Roman" pitchFamily="18" charset="0"/>
              <a:cs typeface="Times New Roman" pitchFamily="18" charset="0"/>
            </a:endParaRPr>
          </a:p>
          <a:p>
            <a:pPr marL="342900" indent="-342900" algn="just">
              <a:buFont typeface="+mj-lt"/>
              <a:buAutoNum type="arabicParenR"/>
            </a:pPr>
            <a:r>
              <a:rPr lang="ru-RU" sz="1600" dirty="0" smtClean="0">
                <a:latin typeface="Times New Roman" pitchFamily="18" charset="0"/>
                <a:cs typeface="Times New Roman" pitchFamily="18" charset="0"/>
              </a:rPr>
              <a:t>Перед началом соревнований каждый атлет проходит взвешивание. С учетом прохождения процедуры взвешивания, будет определена последовательность выполнения упражнения каждым участником и рассчитан вес на штанге</a:t>
            </a:r>
            <a:r>
              <a:rPr lang="en-US" sz="1600"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мальчикам свой собственный вес, девочкам - половина своего веса, округлённая в большую сторону).</a:t>
            </a:r>
            <a:endParaRPr lang="en-US" sz="1600" dirty="0" smtClean="0">
              <a:latin typeface="Times New Roman" pitchFamily="18" charset="0"/>
              <a:cs typeface="Times New Roman" pitchFamily="18" charset="0"/>
            </a:endParaRPr>
          </a:p>
          <a:p>
            <a:pPr marL="342900" indent="-342900" algn="just">
              <a:buFont typeface="+mj-lt"/>
              <a:buAutoNum type="arabicParenR"/>
            </a:pPr>
            <a:r>
              <a:rPr lang="ru-RU" sz="1600" dirty="0" smtClean="0">
                <a:latin typeface="Times New Roman" pitchFamily="18" charset="0"/>
                <a:cs typeface="Times New Roman" pitchFamily="18" charset="0"/>
              </a:rPr>
              <a:t>Упражнения выполняется лёжа на скамье</a:t>
            </a:r>
            <a:r>
              <a:rPr lang="en-US" sz="1600"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(голова, плечи и ягодицы должны полностью соприкасаться с поверхностью скамьи). Подошва должна быть полностью на полу (ноги на носки ставить запрещено).</a:t>
            </a:r>
            <a:endParaRPr lang="en-US" sz="1600" dirty="0" smtClean="0">
              <a:latin typeface="Times New Roman" pitchFamily="18" charset="0"/>
              <a:cs typeface="Times New Roman" pitchFamily="18" charset="0"/>
            </a:endParaRPr>
          </a:p>
          <a:p>
            <a:pPr marL="342900" indent="-342900" algn="just">
              <a:buFont typeface="+mj-lt"/>
              <a:buAutoNum type="arabicParenR"/>
            </a:pPr>
            <a:r>
              <a:rPr lang="ru-RU" sz="1600" dirty="0" smtClean="0">
                <a:latin typeface="Times New Roman" pitchFamily="18" charset="0"/>
                <a:cs typeface="Times New Roman" pitchFamily="18" charset="0"/>
              </a:rPr>
              <a:t>Атлет выполняет только один подход.</a:t>
            </a:r>
            <a:endParaRPr lang="en-US" sz="1600" dirty="0" smtClean="0">
              <a:latin typeface="Times New Roman" pitchFamily="18" charset="0"/>
              <a:cs typeface="Times New Roman" pitchFamily="18" charset="0"/>
            </a:endParaRPr>
          </a:p>
          <a:p>
            <a:pPr marL="342900" indent="-342900" algn="just">
              <a:buFont typeface="+mj-lt"/>
              <a:buAutoNum type="arabicParenR"/>
            </a:pPr>
            <a:r>
              <a:rPr lang="ru-RU" sz="1600" dirty="0" smtClean="0">
                <a:latin typeface="Times New Roman" pitchFamily="18" charset="0"/>
                <a:cs typeface="Times New Roman" pitchFamily="18" charset="0"/>
              </a:rPr>
              <a:t>Ширину хвата каждый атлет определяет самостоятельно (расстояние между руками на грифе, которое измеряется между указательными пальцами, не должно превышать 81 см.). После снятия штанги со стоек на полностью выпрямленные руки атлет ждёт команду от судьи «жим» и  начинает выполнение упражнения (опускает штангу на грудь и поднимает в исходное положение).</a:t>
            </a:r>
            <a:r>
              <a:rPr lang="en-US" sz="1600"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Судья вслух считает количество повторений.</a:t>
            </a:r>
            <a:endParaRPr lang="en-US" sz="1600" dirty="0" smtClean="0">
              <a:latin typeface="Times New Roman" pitchFamily="18" charset="0"/>
              <a:cs typeface="Times New Roman" pitchFamily="18" charset="0"/>
            </a:endParaRPr>
          </a:p>
          <a:p>
            <a:pPr marL="342900" indent="-342900" algn="just">
              <a:buFont typeface="+mj-lt"/>
              <a:buAutoNum type="arabicParenR"/>
            </a:pPr>
            <a:r>
              <a:rPr lang="ru-RU" sz="1600" dirty="0" smtClean="0">
                <a:latin typeface="Times New Roman" pitchFamily="18" charset="0"/>
                <a:cs typeface="Times New Roman" pitchFamily="18" charset="0"/>
              </a:rPr>
              <a:t>Спортсмен может делать остановки при выполнении упражнения, и отдыхать неограниченное количество раз в  верхнем положении «штанга на прямых руках», но не более 5 секунд за одну остановку, и в рамках отведенного времени на выполнение упражнения (не более 10 минут). Старший судья засекает время отдыха и после его окончания дает команду «Жим» для продолжения выполнения упражнения. Если спортсмен не выполняет команду, то раздается следующая команда «На стойки», говорящая об окончании выполнения упражнения и подведения итогов с оглашением количества зафиксированных повторений. </a:t>
            </a:r>
          </a:p>
          <a:p>
            <a:pPr marL="342900" indent="-342900" algn="just">
              <a:buFont typeface="+mj-lt"/>
              <a:buAutoNum type="arabicParenR"/>
            </a:pPr>
            <a:r>
              <a:rPr lang="ru-RU" sz="1600" dirty="0" smtClean="0">
                <a:latin typeface="Times New Roman" pitchFamily="18" charset="0"/>
                <a:cs typeface="Times New Roman" pitchFamily="18" charset="0"/>
              </a:rPr>
              <a:t>По истечении 10 минут звучит финальная команда "Время". После чего главный судья оглашает засчитанное количество повторений. Каждый атлет использует то количество времени на подход, которое считает нужным, но в рамках отведенных 10 минут, не более</a:t>
            </a:r>
            <a:r>
              <a:rPr lang="ru-RU" sz="1600" dirty="0" smtClean="0"/>
              <a:t>.</a:t>
            </a:r>
            <a:endParaRPr lang="ru-RU" sz="1600" dirty="0">
              <a:latin typeface="Times New Roman" pitchFamily="18" charset="0"/>
              <a:cs typeface="Times New Roman" pitchFamily="18" charset="0"/>
            </a:endParaRPr>
          </a:p>
        </p:txBody>
      </p:sp>
    </p:spTree>
    <p:extLst>
      <p:ext uri="{BB962C8B-B14F-4D97-AF65-F5344CB8AC3E}">
        <p14:creationId xmlns="" xmlns:p14="http://schemas.microsoft.com/office/powerpoint/2010/main" val="3023522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0000"/>
                </a:solidFill>
              </a:rPr>
              <a:t>анонс</a:t>
            </a:r>
            <a:endParaRPr lang="ru-RU" dirty="0">
              <a:solidFill>
                <a:srgbClr val="FF0000"/>
              </a:solidFill>
            </a:endParaRPr>
          </a:p>
        </p:txBody>
      </p:sp>
      <p:sp>
        <p:nvSpPr>
          <p:cNvPr id="5" name="TextBox 4"/>
          <p:cNvSpPr txBox="1"/>
          <p:nvPr/>
        </p:nvSpPr>
        <p:spPr>
          <a:xfrm>
            <a:off x="5087888" y="1412776"/>
            <a:ext cx="6696744" cy="4216539"/>
          </a:xfrm>
          <a:prstGeom prst="rect">
            <a:avLst/>
          </a:prstGeom>
          <a:noFill/>
        </p:spPr>
        <p:txBody>
          <a:bodyPr wrap="square" rtlCol="0">
            <a:spAutoFit/>
          </a:bodyPr>
          <a:lstStyle/>
          <a:p>
            <a:pPr algn="ctr"/>
            <a:r>
              <a:rPr lang="ru-RU" sz="3200" b="1" dirty="0" smtClean="0">
                <a:solidFill>
                  <a:srgbClr val="FF0000"/>
                </a:solidFill>
                <a:latin typeface="Times New Roman" pitchFamily="18" charset="0"/>
                <a:cs typeface="Times New Roman" pitchFamily="18" charset="0"/>
              </a:rPr>
              <a:t>Приглашаем</a:t>
            </a:r>
          </a:p>
          <a:p>
            <a:pPr algn="ctr"/>
            <a:endParaRPr lang="en-US" b="1" dirty="0" smtClean="0">
              <a:latin typeface="Times New Roman" pitchFamily="18" charset="0"/>
              <a:cs typeface="Times New Roman" pitchFamily="18" charset="0"/>
            </a:endParaRPr>
          </a:p>
          <a:p>
            <a:pPr algn="ctr"/>
            <a:r>
              <a:rPr lang="ru-RU" sz="2000" b="1" dirty="0" smtClean="0">
                <a:latin typeface="Times New Roman" pitchFamily="18" charset="0"/>
                <a:cs typeface="Times New Roman" pitchFamily="18" charset="0"/>
              </a:rPr>
              <a:t>22 апреля 2022 года</a:t>
            </a:r>
          </a:p>
          <a:p>
            <a:pPr algn="ctr"/>
            <a:endParaRPr lang="en-US" dirty="0" smtClean="0">
              <a:latin typeface="Times New Roman" pitchFamily="18" charset="0"/>
              <a:cs typeface="Times New Roman" pitchFamily="18" charset="0"/>
            </a:endParaRPr>
          </a:p>
          <a:p>
            <a:pPr algn="ctr"/>
            <a:r>
              <a:rPr lang="ru-RU" sz="2000" dirty="0" smtClean="0">
                <a:latin typeface="Times New Roman" pitchFamily="18" charset="0"/>
                <a:cs typeface="Times New Roman" pitchFamily="18" charset="0"/>
              </a:rPr>
              <a:t>обучающихся, сотрудников и абитуриентов</a:t>
            </a:r>
          </a:p>
          <a:p>
            <a:pPr algn="ctr"/>
            <a:r>
              <a:rPr lang="ru-RU" sz="2000" dirty="0" smtClean="0">
                <a:latin typeface="Times New Roman" pitchFamily="18" charset="0"/>
                <a:cs typeface="Times New Roman" pitchFamily="18" charset="0"/>
              </a:rPr>
              <a:t>принять участие в первом</a:t>
            </a:r>
            <a:endParaRPr lang="en-US" sz="2000" dirty="0" smtClean="0">
              <a:latin typeface="Times New Roman" pitchFamily="18" charset="0"/>
              <a:cs typeface="Times New Roman" pitchFamily="18" charset="0"/>
            </a:endParaRPr>
          </a:p>
          <a:p>
            <a:pPr algn="ctr"/>
            <a:r>
              <a:rPr lang="ru-RU" sz="2000" dirty="0" smtClean="0">
                <a:latin typeface="Times New Roman" pitchFamily="18" charset="0"/>
                <a:cs typeface="Times New Roman" pitchFamily="18" charset="0"/>
              </a:rPr>
              <a:t>Чемпионате СПбГУ по «Народному жиму» </a:t>
            </a:r>
            <a:endParaRPr lang="en-US" sz="2000" dirty="0" smtClean="0">
              <a:latin typeface="Times New Roman" pitchFamily="18" charset="0"/>
              <a:cs typeface="Times New Roman" pitchFamily="18" charset="0"/>
            </a:endParaRPr>
          </a:p>
          <a:p>
            <a:pPr algn="ctr"/>
            <a:r>
              <a:rPr lang="ru-RU" sz="3200" b="1" dirty="0" smtClean="0">
                <a:solidFill>
                  <a:srgbClr val="FF0000"/>
                </a:solidFill>
                <a:latin typeface="Times New Roman" pitchFamily="18" charset="0"/>
                <a:cs typeface="Times New Roman" pitchFamily="18" charset="0"/>
              </a:rPr>
              <a:t>Кубок «Дяди Вани»</a:t>
            </a:r>
            <a:endParaRPr lang="en-US" sz="3200" b="1" dirty="0" smtClean="0">
              <a:solidFill>
                <a:srgbClr val="FF0000"/>
              </a:solidFill>
              <a:latin typeface="Times New Roman" pitchFamily="18" charset="0"/>
              <a:cs typeface="Times New Roman" pitchFamily="18" charset="0"/>
            </a:endParaRPr>
          </a:p>
          <a:p>
            <a:pPr algn="ctr"/>
            <a:endParaRPr lang="en-US" sz="3200" b="1" dirty="0" smtClean="0">
              <a:solidFill>
                <a:srgbClr val="FF0000"/>
              </a:solidFill>
              <a:latin typeface="Times New Roman" pitchFamily="18" charset="0"/>
              <a:cs typeface="Times New Roman" pitchFamily="18" charset="0"/>
            </a:endParaRPr>
          </a:p>
          <a:p>
            <a:pPr algn="ctr"/>
            <a:r>
              <a:rPr lang="ru-RU" sz="2000" i="1" dirty="0" smtClean="0">
                <a:latin typeface="Times New Roman" pitchFamily="18" charset="0"/>
                <a:cs typeface="Times New Roman" pitchFamily="18" charset="0"/>
              </a:rPr>
              <a:t>посвященном</a:t>
            </a:r>
            <a:r>
              <a:rPr lang="ru-RU" sz="3200" b="1" i="1" dirty="0" smtClean="0">
                <a:solidFill>
                  <a:srgbClr val="FF0000"/>
                </a:solidFill>
                <a:latin typeface="Times New Roman" pitchFamily="18" charset="0"/>
                <a:cs typeface="Times New Roman" pitchFamily="18" charset="0"/>
              </a:rPr>
              <a:t> </a:t>
            </a:r>
          </a:p>
          <a:p>
            <a:pPr algn="ctr"/>
            <a:r>
              <a:rPr lang="ru-RU" sz="2400" b="1" i="1" dirty="0" smtClean="0">
                <a:latin typeface="Times New Roman" pitchFamily="18" charset="0"/>
                <a:cs typeface="Times New Roman" pitchFamily="18" charset="0"/>
              </a:rPr>
              <a:t>Ивану Владимировичу Лебедеву</a:t>
            </a:r>
            <a:r>
              <a:rPr lang="ru-RU" sz="2400" i="1" dirty="0" smtClean="0">
                <a:latin typeface="Times New Roman" pitchFamily="18" charset="0"/>
                <a:cs typeface="Times New Roman" pitchFamily="18" charset="0"/>
              </a:rPr>
              <a:t> </a:t>
            </a:r>
          </a:p>
        </p:txBody>
      </p:sp>
      <p:sp>
        <p:nvSpPr>
          <p:cNvPr id="8" name="TextBox 7"/>
          <p:cNvSpPr txBox="1"/>
          <p:nvPr/>
        </p:nvSpPr>
        <p:spPr>
          <a:xfrm>
            <a:off x="965912" y="6023029"/>
            <a:ext cx="3185872" cy="646331"/>
          </a:xfrm>
          <a:prstGeom prst="rect">
            <a:avLst/>
          </a:prstGeom>
          <a:noFill/>
        </p:spPr>
        <p:txBody>
          <a:bodyPr wrap="none" rtlCol="0">
            <a:spAutoFit/>
          </a:bodyPr>
          <a:lstStyle/>
          <a:p>
            <a:pPr algn="ctr"/>
            <a:r>
              <a:rPr lang="ru-RU" i="1" dirty="0" smtClean="0">
                <a:latin typeface="Times New Roman" pitchFamily="18" charset="0"/>
                <a:cs typeface="Times New Roman" pitchFamily="18" charset="0"/>
              </a:rPr>
              <a:t>Кирюхина Софья Михайловна </a:t>
            </a:r>
          </a:p>
          <a:p>
            <a:pPr algn="ctr"/>
            <a:r>
              <a:rPr lang="en-US" i="1" dirty="0" smtClean="0">
                <a:latin typeface="Times New Roman" pitchFamily="18" charset="0"/>
                <a:cs typeface="Times New Roman" pitchFamily="18" charset="0"/>
              </a:rPr>
              <a:t>s.kiryukhina@spbu.ru</a:t>
            </a:r>
            <a:endParaRPr lang="ru-RU" i="1" dirty="0">
              <a:latin typeface="Times New Roman" pitchFamily="18" charset="0"/>
              <a:cs typeface="Times New Roman" pitchFamily="18" charset="0"/>
            </a:endParaRPr>
          </a:p>
        </p:txBody>
      </p:sp>
      <p:pic>
        <p:nvPicPr>
          <p:cNvPr id="9" name="Рисунок 8" descr="IMG-20211110-WA0005.jpg"/>
          <p:cNvPicPr>
            <a:picLocks noChangeAspect="1"/>
          </p:cNvPicPr>
          <p:nvPr/>
        </p:nvPicPr>
        <p:blipFill>
          <a:blip r:embed="rId2" cstate="print"/>
          <a:srcRect r="22787" b="13136"/>
          <a:stretch>
            <a:fillRect/>
          </a:stretch>
        </p:blipFill>
        <p:spPr>
          <a:xfrm>
            <a:off x="983432" y="1124744"/>
            <a:ext cx="3168352" cy="47525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 xmlns:p14="http://schemas.microsoft.com/office/powerpoint/2010/main" val="3023522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83432" y="3068960"/>
            <a:ext cx="5620834" cy="3477875"/>
          </a:xfrm>
          <a:prstGeom prst="rect">
            <a:avLst/>
          </a:prstGeom>
          <a:noFill/>
        </p:spPr>
        <p:txBody>
          <a:bodyPr wrap="none" lIns="91440" tIns="45720" rIns="91440" bIns="45720" rtlCol="0" anchor="t">
            <a:spAutoFit/>
          </a:bodyPr>
          <a:lstStyle/>
          <a:p>
            <a:r>
              <a:rPr lang="ru-RU" sz="2000" b="1" u="sng" dirty="0">
                <a:solidFill>
                  <a:schemeClr val="bg1"/>
                </a:solidFill>
                <a:latin typeface="Open Sans"/>
                <a:ea typeface="Open Sans"/>
                <a:cs typeface="Open Sans"/>
              </a:rPr>
              <a:t>Контакты</a:t>
            </a:r>
            <a:endPar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US" sz="2000" b="1" baseline="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sz="2000" dirty="0" err="1">
                <a:solidFill>
                  <a:schemeClr val="bg1"/>
                </a:solidFill>
                <a:latin typeface="Open Sans"/>
                <a:ea typeface="Open Sans"/>
                <a:cs typeface="Open Sans"/>
              </a:rPr>
              <a:t>Заведующий</a:t>
            </a:r>
            <a:r>
              <a:rPr lang="en-US" sz="2000" dirty="0">
                <a:solidFill>
                  <a:schemeClr val="bg1"/>
                </a:solidFill>
                <a:latin typeface="Open Sans"/>
                <a:ea typeface="Open Sans"/>
                <a:cs typeface="Open Sans"/>
              </a:rPr>
              <a:t> </a:t>
            </a:r>
            <a:r>
              <a:rPr lang="en-US" sz="2000" dirty="0" err="1">
                <a:solidFill>
                  <a:schemeClr val="bg1"/>
                </a:solidFill>
                <a:latin typeface="Open Sans"/>
                <a:ea typeface="Open Sans"/>
                <a:cs typeface="Open Sans"/>
              </a:rPr>
              <a:t>спортивным</a:t>
            </a:r>
            <a:r>
              <a:rPr lang="en-US" sz="2000" dirty="0">
                <a:solidFill>
                  <a:schemeClr val="bg1"/>
                </a:solidFill>
                <a:latin typeface="Open Sans"/>
                <a:ea typeface="Open Sans"/>
                <a:cs typeface="Open Sans"/>
              </a:rPr>
              <a:t> </a:t>
            </a:r>
            <a:r>
              <a:rPr lang="en-US" sz="2000" dirty="0" err="1">
                <a:solidFill>
                  <a:schemeClr val="bg1"/>
                </a:solidFill>
                <a:latin typeface="Open Sans"/>
                <a:ea typeface="Open Sans"/>
                <a:cs typeface="Open Sans"/>
              </a:rPr>
              <a:t>клубом</a:t>
            </a:r>
            <a:r>
              <a:rPr lang="en-US" sz="2000" dirty="0">
                <a:solidFill>
                  <a:schemeClr val="bg1"/>
                </a:solidFill>
                <a:latin typeface="Open Sans"/>
                <a:ea typeface="Open Sans"/>
                <a:cs typeface="Open Sans"/>
              </a:rPr>
              <a:t> </a:t>
            </a:r>
            <a:r>
              <a:rPr lang="en-US" sz="2000" dirty="0" err="1">
                <a:solidFill>
                  <a:schemeClr val="bg1"/>
                </a:solidFill>
                <a:latin typeface="Open Sans"/>
                <a:ea typeface="Open Sans"/>
                <a:cs typeface="Open Sans"/>
              </a:rPr>
              <a:t>СПбГУ</a:t>
            </a:r>
            <a:endParaRPr lang="en-US" sz="2000" b="1" dirty="0">
              <a:solidFill>
                <a:schemeClr val="bg1"/>
              </a:solidFill>
              <a:latin typeface="Open Sans"/>
              <a:ea typeface="Open Sans"/>
              <a:cs typeface="Open Sans"/>
            </a:endParaRPr>
          </a:p>
          <a:p>
            <a:endParaRPr lang="en-US" sz="2000" dirty="0">
              <a:solidFill>
                <a:schemeClr val="bg1"/>
              </a:solidFill>
              <a:latin typeface="Open Sans"/>
              <a:ea typeface="Open Sans"/>
              <a:cs typeface="Open Sans"/>
            </a:endParaRPr>
          </a:p>
          <a:p>
            <a:r>
              <a:rPr lang="en-US" sz="2000" b="1" dirty="0" err="1">
                <a:solidFill>
                  <a:schemeClr val="bg1"/>
                </a:solidFill>
                <a:latin typeface="Open Sans"/>
                <a:ea typeface="Open Sans"/>
                <a:cs typeface="Open Sans"/>
              </a:rPr>
              <a:t>Коротченков</a:t>
            </a:r>
            <a:r>
              <a:rPr lang="en-US" sz="2000" b="1" dirty="0">
                <a:solidFill>
                  <a:schemeClr val="bg1"/>
                </a:solidFill>
                <a:latin typeface="Open Sans"/>
                <a:ea typeface="Open Sans"/>
                <a:cs typeface="Open Sans"/>
              </a:rPr>
              <a:t> </a:t>
            </a:r>
            <a:r>
              <a:rPr lang="en-US" sz="2000" b="1" dirty="0" err="1">
                <a:solidFill>
                  <a:schemeClr val="bg1"/>
                </a:solidFill>
                <a:latin typeface="Open Sans"/>
                <a:ea typeface="Open Sans"/>
                <a:cs typeface="Open Sans"/>
              </a:rPr>
              <a:t>Дмитрий</a:t>
            </a:r>
            <a:r>
              <a:rPr lang="en-US" sz="2000" b="1" dirty="0">
                <a:solidFill>
                  <a:schemeClr val="bg1"/>
                </a:solidFill>
                <a:latin typeface="Open Sans"/>
                <a:ea typeface="Open Sans"/>
                <a:cs typeface="Open Sans"/>
              </a:rPr>
              <a:t> </a:t>
            </a:r>
            <a:r>
              <a:rPr lang="en-US" sz="2000" b="1" dirty="0" err="1">
                <a:solidFill>
                  <a:schemeClr val="bg1"/>
                </a:solidFill>
                <a:latin typeface="Open Sans"/>
                <a:ea typeface="Open Sans"/>
                <a:cs typeface="Open Sans"/>
              </a:rPr>
              <a:t>Константинович</a:t>
            </a:r>
            <a:endParaRPr lang="en-US" sz="2000" b="1" dirty="0">
              <a:solidFill>
                <a:schemeClr val="bg1"/>
              </a:solidFill>
              <a:latin typeface="Open Sans"/>
              <a:ea typeface="Open Sans"/>
              <a:cs typeface="Open Sans"/>
            </a:endParaRPr>
          </a:p>
          <a:p>
            <a:r>
              <a:rPr lang="en-US" sz="2000" dirty="0">
                <a:solidFill>
                  <a:schemeClr val="bg1"/>
                </a:solidFill>
                <a:latin typeface="Open Sans"/>
                <a:ea typeface="Open Sans"/>
                <a:cs typeface="Open Sans"/>
              </a:rPr>
              <a:t>+79218943009</a:t>
            </a:r>
          </a:p>
          <a:p>
            <a:r>
              <a:rPr lang="en-US" sz="2000" dirty="0">
                <a:solidFill>
                  <a:schemeClr val="bg1"/>
                </a:solidFill>
                <a:latin typeface="Open Sans"/>
                <a:ea typeface="Open Sans"/>
                <a:cs typeface="Open Sans"/>
              </a:rPr>
              <a:t>st054785@student.spbu.ru</a:t>
            </a:r>
          </a:p>
          <a:p>
            <a:endParaRPr lang="en-US" sz="2000" b="1" dirty="0">
              <a:solidFill>
                <a:srgbClr val="FFFFFF"/>
              </a:solidFill>
              <a:latin typeface="Open Sans"/>
              <a:ea typeface="Open Sans"/>
              <a:cs typeface="Open Sans"/>
            </a:endParaRPr>
          </a:p>
          <a:p>
            <a:r>
              <a:rPr lang="en-US" sz="2000" dirty="0">
                <a:latin typeface="Open Sans"/>
                <a:ea typeface="+mn-lt"/>
                <a:cs typeface="+mn-lt"/>
                <a:hlinkClick r:id="rId2">
                  <a:extLst>
                    <a:ext uri="{A12FA001-AC4F-418D-AE19-62706E023703}">
                      <ahyp:hlinkClr xmlns="" xmlns:ahyp="http://schemas.microsoft.com/office/drawing/2018/hyperlinkcolor" val="tx"/>
                    </a:ext>
                  </a:extLst>
                </a:hlinkClick>
              </a:rPr>
              <a:t>vk.com/spbu.sport</a:t>
            </a:r>
            <a:endParaRPr lang="ru-RU" sz="2000" dirty="0">
              <a:latin typeface="Open Sans"/>
              <a:ea typeface="Open Sans"/>
              <a:cs typeface="Open Sans"/>
            </a:endParaRPr>
          </a:p>
          <a:p>
            <a:r>
              <a:rPr lang="en-US" sz="2000" dirty="0">
                <a:latin typeface="Open Sans"/>
                <a:ea typeface="+mn-lt"/>
                <a:cs typeface="+mn-lt"/>
                <a:hlinkClick r:id="rId3"/>
              </a:rPr>
              <a:t>uosd.spbu.ru/UOSDmain.php</a:t>
            </a:r>
            <a:endParaRPr lang="en-US" sz="2000" dirty="0">
              <a:latin typeface="Open Sans"/>
              <a:ea typeface="+mn-lt"/>
              <a:cs typeface="+mn-lt"/>
            </a:endParaRPr>
          </a:p>
          <a:p>
            <a:endParaRPr lang="en-US" sz="2000" dirty="0">
              <a:latin typeface="Open Sans"/>
              <a:ea typeface="Open Sans"/>
              <a:cs typeface="Calibri"/>
            </a:endParaRPr>
          </a:p>
        </p:txBody>
      </p:sp>
    </p:spTree>
    <p:extLst>
      <p:ext uri="{BB962C8B-B14F-4D97-AF65-F5344CB8AC3E}">
        <p14:creationId xmlns="" xmlns:p14="http://schemas.microsoft.com/office/powerpoint/2010/main" val="1430061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0000"/>
                </a:solidFill>
              </a:rPr>
              <a:t>«Дядя </a:t>
            </a:r>
            <a:r>
              <a:rPr lang="ru-RU" dirty="0" err="1" smtClean="0">
                <a:solidFill>
                  <a:srgbClr val="FF0000"/>
                </a:solidFill>
              </a:rPr>
              <a:t>ваня</a:t>
            </a:r>
            <a:r>
              <a:rPr lang="ru-RU" dirty="0" smtClean="0">
                <a:solidFill>
                  <a:srgbClr val="FF0000"/>
                </a:solidFill>
              </a:rPr>
              <a:t>»</a:t>
            </a:r>
            <a:endParaRPr lang="ru-RU" dirty="0">
              <a:solidFill>
                <a:srgbClr val="FF0000"/>
              </a:solidFill>
            </a:endParaRPr>
          </a:p>
        </p:txBody>
      </p:sp>
      <p:sp>
        <p:nvSpPr>
          <p:cNvPr id="3" name="TextBox 2"/>
          <p:cNvSpPr txBox="1"/>
          <p:nvPr/>
        </p:nvSpPr>
        <p:spPr>
          <a:xfrm>
            <a:off x="263352" y="1124744"/>
            <a:ext cx="8208912" cy="5786199"/>
          </a:xfrm>
          <a:prstGeom prst="rect">
            <a:avLst/>
          </a:prstGeom>
          <a:noFill/>
        </p:spPr>
        <p:txBody>
          <a:bodyPr wrap="square" rtlCol="0">
            <a:spAutoFit/>
          </a:bodyPr>
          <a:lstStyle/>
          <a:p>
            <a:pPr algn="ctr"/>
            <a:r>
              <a:rPr lang="ru-RU" sz="2000" b="1" dirty="0" smtClean="0">
                <a:latin typeface="Times New Roman" pitchFamily="18" charset="0"/>
                <a:cs typeface="Times New Roman" pitchFamily="18" charset="0"/>
              </a:rPr>
              <a:t>Лебедев Иван Владимирович (1879-1950) </a:t>
            </a:r>
          </a:p>
          <a:p>
            <a:endParaRPr lang="ru-RU" sz="900" b="1" dirty="0" smtClean="0">
              <a:latin typeface="Times New Roman" pitchFamily="18" charset="0"/>
              <a:cs typeface="Times New Roman" pitchFamily="18" charset="0"/>
            </a:endParaRPr>
          </a:p>
          <a:p>
            <a:pPr algn="just"/>
            <a:r>
              <a:rPr lang="ru-RU" sz="1600" b="1" dirty="0" smtClean="0">
                <a:latin typeface="Times New Roman" pitchFamily="18" charset="0"/>
                <a:cs typeface="Times New Roman" pitchFamily="18" charset="0"/>
              </a:rPr>
              <a:t>1897 год – </a:t>
            </a:r>
            <a:r>
              <a:rPr lang="ru-RU" sz="1600" dirty="0" smtClean="0">
                <a:latin typeface="Times New Roman" pitchFamily="18" charset="0"/>
                <a:cs typeface="Times New Roman" pitchFamily="18" charset="0"/>
              </a:rPr>
              <a:t>гимназист И.В.Лебедев пришел в «Кружок любителей атлетики доктора В.Ф.Краевского», где стал одним из любимых учеников «отца русской атлетики».</a:t>
            </a:r>
          </a:p>
          <a:p>
            <a:pPr algn="just"/>
            <a:endParaRPr lang="ru-RU" sz="900" b="1" dirty="0" smtClean="0">
              <a:latin typeface="Times New Roman" pitchFamily="18" charset="0"/>
              <a:cs typeface="Times New Roman" pitchFamily="18" charset="0"/>
            </a:endParaRPr>
          </a:p>
          <a:p>
            <a:pPr algn="just"/>
            <a:r>
              <a:rPr lang="ru-RU" sz="1600" b="1" dirty="0" smtClean="0">
                <a:latin typeface="Times New Roman" pitchFamily="18" charset="0"/>
                <a:cs typeface="Times New Roman" pitchFamily="18" charset="0"/>
              </a:rPr>
              <a:t>1898 год – </a:t>
            </a:r>
            <a:r>
              <a:rPr lang="ru-RU" sz="1600" dirty="0" smtClean="0">
                <a:latin typeface="Times New Roman" pitchFamily="18" charset="0"/>
                <a:cs typeface="Times New Roman" pitchFamily="18" charset="0"/>
              </a:rPr>
              <a:t>становится студентом Петербургского университета.</a:t>
            </a:r>
          </a:p>
          <a:p>
            <a:pPr algn="just"/>
            <a:endParaRPr lang="ru-RU" sz="900" b="1" dirty="0" smtClean="0">
              <a:latin typeface="Times New Roman" pitchFamily="18" charset="0"/>
              <a:cs typeface="Times New Roman" pitchFamily="18" charset="0"/>
            </a:endParaRPr>
          </a:p>
          <a:p>
            <a:pPr algn="just"/>
            <a:r>
              <a:rPr lang="ru-RU" sz="1600" b="1" dirty="0" smtClean="0">
                <a:latin typeface="Times New Roman" pitchFamily="18" charset="0"/>
                <a:cs typeface="Times New Roman" pitchFamily="18" charset="0"/>
              </a:rPr>
              <a:t>1901 год – </a:t>
            </a:r>
            <a:r>
              <a:rPr lang="ru-RU" sz="1600" dirty="0" smtClean="0">
                <a:latin typeface="Times New Roman" pitchFamily="18" charset="0"/>
                <a:cs typeface="Times New Roman" pitchFamily="18" charset="0"/>
              </a:rPr>
              <a:t>организовал в Петербургском университете </a:t>
            </a:r>
            <a:r>
              <a:rPr lang="ru-RU" sz="1600" b="1" dirty="0" smtClean="0">
                <a:solidFill>
                  <a:srgbClr val="FF0000"/>
                </a:solidFill>
                <a:latin typeface="Times New Roman" pitchFamily="18" charset="0"/>
                <a:cs typeface="Times New Roman" pitchFamily="18" charset="0"/>
              </a:rPr>
              <a:t>первый</a:t>
            </a:r>
            <a:r>
              <a:rPr lang="ru-RU" sz="1600" dirty="0" smtClean="0">
                <a:latin typeface="Times New Roman" pitchFamily="18" charset="0"/>
                <a:cs typeface="Times New Roman" pitchFamily="18" charset="0"/>
              </a:rPr>
              <a:t> спортивный кружок </a:t>
            </a:r>
            <a:r>
              <a:rPr lang="ru-RU" sz="1600" dirty="0" smtClean="0">
                <a:latin typeface="Times New Roman" pitchFamily="18" charset="0"/>
                <a:ea typeface="Open Sans" panose="020B0606030504020204" pitchFamily="34" charset="0"/>
                <a:cs typeface="Times New Roman" pitchFamily="18" charset="0"/>
              </a:rPr>
              <a:t>«</a:t>
            </a:r>
            <a:r>
              <a:rPr lang="ru-RU" sz="1600" b="1" dirty="0" smtClean="0">
                <a:solidFill>
                  <a:srgbClr val="FF0000"/>
                </a:solidFill>
                <a:latin typeface="Times New Roman" pitchFamily="18" charset="0"/>
                <a:ea typeface="Open Sans" panose="020B0606030504020204" pitchFamily="34" charset="0"/>
                <a:cs typeface="Times New Roman" pitchFamily="18" charset="0"/>
              </a:rPr>
              <a:t>Курсы шведской гимнастики и атлетики</a:t>
            </a:r>
            <a:r>
              <a:rPr lang="ru-RU" sz="1600" dirty="0" smtClean="0">
                <a:latin typeface="Times New Roman" pitchFamily="18" charset="0"/>
                <a:ea typeface="Open Sans" panose="020B0606030504020204" pitchFamily="34" charset="0"/>
                <a:cs typeface="Times New Roman" pitchFamily="18" charset="0"/>
              </a:rPr>
              <a:t>».</a:t>
            </a:r>
          </a:p>
          <a:p>
            <a:pPr algn="just"/>
            <a:endParaRPr lang="ru-RU" sz="900" dirty="0" smtClean="0">
              <a:latin typeface="Times New Roman" pitchFamily="18" charset="0"/>
              <a:ea typeface="Open Sans" panose="020B0606030504020204" pitchFamily="34" charset="0"/>
              <a:cs typeface="Times New Roman" pitchFamily="18" charset="0"/>
            </a:endParaRPr>
          </a:p>
          <a:p>
            <a:pPr algn="just"/>
            <a:r>
              <a:rPr lang="ru-RU" sz="1600" b="1" dirty="0" smtClean="0">
                <a:latin typeface="Times New Roman" pitchFamily="18" charset="0"/>
                <a:ea typeface="Open Sans" panose="020B0606030504020204" pitchFamily="34" charset="0"/>
                <a:cs typeface="Times New Roman" pitchFamily="18" charset="0"/>
              </a:rPr>
              <a:t>1905 год </a:t>
            </a:r>
            <a:r>
              <a:rPr lang="ru-RU" sz="1600" dirty="0" smtClean="0">
                <a:latin typeface="Times New Roman" pitchFamily="18" charset="0"/>
                <a:ea typeface="Open Sans" panose="020B0606030504020204" pitchFamily="34" charset="0"/>
                <a:cs typeface="Times New Roman" pitchFamily="18" charset="0"/>
              </a:rPr>
              <a:t>– начал издавать «</a:t>
            </a:r>
            <a:r>
              <a:rPr lang="ru-RU" sz="1600" b="1" dirty="0" smtClean="0">
                <a:solidFill>
                  <a:srgbClr val="FF0000"/>
                </a:solidFill>
                <a:latin typeface="Times New Roman" pitchFamily="18" charset="0"/>
                <a:ea typeface="Open Sans" panose="020B0606030504020204" pitchFamily="34" charset="0"/>
                <a:cs typeface="Times New Roman" pitchFamily="18" charset="0"/>
              </a:rPr>
              <a:t>иллюстрированный журнал атлетики и спорта</a:t>
            </a:r>
            <a:r>
              <a:rPr lang="ru-RU" sz="1600" dirty="0" smtClean="0">
                <a:latin typeface="Times New Roman" pitchFamily="18" charset="0"/>
                <a:ea typeface="Open Sans" panose="020B0606030504020204" pitchFamily="34" charset="0"/>
                <a:cs typeface="Times New Roman" pitchFamily="18" charset="0"/>
              </a:rPr>
              <a:t>» (вышло 6 номеров) – </a:t>
            </a:r>
            <a:r>
              <a:rPr lang="ru-RU" sz="1600" b="1" dirty="0" smtClean="0">
                <a:solidFill>
                  <a:srgbClr val="FF0000"/>
                </a:solidFill>
                <a:latin typeface="Times New Roman" pitchFamily="18" charset="0"/>
                <a:ea typeface="Open Sans" panose="020B0606030504020204" pitchFamily="34" charset="0"/>
                <a:cs typeface="Times New Roman" pitchFamily="18" charset="0"/>
              </a:rPr>
              <a:t>первый в России журнал, посвященный атлетическому делу</a:t>
            </a:r>
            <a:r>
              <a:rPr lang="ru-RU" sz="1600" dirty="0" smtClean="0">
                <a:latin typeface="Times New Roman" pitchFamily="18" charset="0"/>
                <a:ea typeface="Open Sans" panose="020B0606030504020204" pitchFamily="34" charset="0"/>
                <a:cs typeface="Times New Roman" pitchFamily="18" charset="0"/>
              </a:rPr>
              <a:t>. Его девизом было: «Объединение русских спортсменов во Всероссийский спортивный союз».</a:t>
            </a:r>
          </a:p>
          <a:p>
            <a:pPr algn="just"/>
            <a:endParaRPr lang="ru-RU" sz="900" dirty="0" smtClean="0">
              <a:latin typeface="Times New Roman" pitchFamily="18" charset="0"/>
              <a:ea typeface="Open Sans" panose="020B0606030504020204" pitchFamily="34" charset="0"/>
              <a:cs typeface="Times New Roman" pitchFamily="18" charset="0"/>
            </a:endParaRPr>
          </a:p>
          <a:p>
            <a:pPr algn="just"/>
            <a:r>
              <a:rPr lang="ru-RU" sz="1600" b="1" dirty="0" smtClean="0">
                <a:latin typeface="Times New Roman" pitchFamily="18" charset="0"/>
                <a:ea typeface="Open Sans" panose="020B0606030504020204" pitchFamily="34" charset="0"/>
                <a:cs typeface="Times New Roman" pitchFamily="18" charset="0"/>
              </a:rPr>
              <a:t>Весна 1905 года </a:t>
            </a:r>
            <a:r>
              <a:rPr lang="ru-RU" sz="1600" dirty="0" smtClean="0">
                <a:latin typeface="Times New Roman" pitchFamily="18" charset="0"/>
                <a:ea typeface="Open Sans" panose="020B0606030504020204" pitchFamily="34" charset="0"/>
                <a:cs typeface="Times New Roman" pitchFamily="18" charset="0"/>
              </a:rPr>
              <a:t>– не сдавая экзаменов покинул университет.</a:t>
            </a:r>
          </a:p>
          <a:p>
            <a:pPr algn="just"/>
            <a:endParaRPr lang="ru-RU" sz="1000" dirty="0" smtClean="0">
              <a:latin typeface="Times New Roman" pitchFamily="18" charset="0"/>
              <a:ea typeface="Open Sans" panose="020B0606030504020204" pitchFamily="34" charset="0"/>
              <a:cs typeface="Times New Roman" pitchFamily="18" charset="0"/>
            </a:endParaRPr>
          </a:p>
          <a:p>
            <a:pPr algn="just"/>
            <a:r>
              <a:rPr lang="ru-RU" sz="1600" b="1" dirty="0" smtClean="0">
                <a:latin typeface="Times New Roman" pitchFamily="18" charset="0"/>
                <a:ea typeface="Open Sans" panose="020B0606030504020204" pitchFamily="34" charset="0"/>
                <a:cs typeface="Times New Roman" pitchFamily="18" charset="0"/>
              </a:rPr>
              <a:t>Июнь 1905 года </a:t>
            </a:r>
            <a:r>
              <a:rPr lang="ru-RU" sz="1600" dirty="0" smtClean="0">
                <a:latin typeface="Times New Roman" pitchFamily="18" charset="0"/>
                <a:ea typeface="Open Sans" panose="020B0606030504020204" pitchFamily="34" charset="0"/>
                <a:cs typeface="Times New Roman" pitchFamily="18" charset="0"/>
              </a:rPr>
              <a:t>- открыл собственную школу атлетики и одновременно начал работать арбитром чемпионатов французской борьбы в цирке, став популярнейшим   </a:t>
            </a:r>
            <a:r>
              <a:rPr lang="ru-RU" sz="1600" dirty="0" smtClean="0">
                <a:solidFill>
                  <a:srgbClr val="FF0000"/>
                </a:solidFill>
                <a:latin typeface="Times New Roman" pitchFamily="18" charset="0"/>
                <a:ea typeface="Open Sans" panose="020B0606030504020204" pitchFamily="34" charset="0"/>
                <a:cs typeface="Times New Roman" pitchFamily="18" charset="0"/>
              </a:rPr>
              <a:t>«</a:t>
            </a:r>
            <a:r>
              <a:rPr lang="ru-RU" sz="1600" b="1" dirty="0" smtClean="0">
                <a:solidFill>
                  <a:srgbClr val="FF0000"/>
                </a:solidFill>
                <a:latin typeface="Times New Roman" pitchFamily="18" charset="0"/>
                <a:ea typeface="Open Sans" panose="020B0606030504020204" pitchFamily="34" charset="0"/>
                <a:cs typeface="Times New Roman" pitchFamily="18" charset="0"/>
              </a:rPr>
              <a:t>Дядей Ваней</a:t>
            </a:r>
            <a:r>
              <a:rPr lang="ru-RU" sz="1600" dirty="0" smtClean="0">
                <a:solidFill>
                  <a:srgbClr val="FF0000"/>
                </a:solidFill>
                <a:latin typeface="Times New Roman" pitchFamily="18" charset="0"/>
                <a:ea typeface="Open Sans" panose="020B0606030504020204" pitchFamily="34" charset="0"/>
                <a:cs typeface="Times New Roman" pitchFamily="18" charset="0"/>
              </a:rPr>
              <a:t>».</a:t>
            </a:r>
            <a:r>
              <a:rPr lang="en-US" sz="1600" dirty="0" smtClean="0">
                <a:solidFill>
                  <a:srgbClr val="FF0000"/>
                </a:solidFill>
                <a:latin typeface="Times New Roman" pitchFamily="18" charset="0"/>
                <a:ea typeface="Open Sans" panose="020B0606030504020204" pitchFamily="34" charset="0"/>
                <a:cs typeface="Times New Roman" pitchFamily="18" charset="0"/>
              </a:rPr>
              <a:t> </a:t>
            </a:r>
            <a:r>
              <a:rPr lang="ru-RU" sz="1600" i="1" dirty="0" smtClean="0">
                <a:latin typeface="Times New Roman" pitchFamily="18" charset="0"/>
                <a:ea typeface="Open Sans" panose="020B0606030504020204" pitchFamily="34" charset="0"/>
                <a:cs typeface="Times New Roman" pitchFamily="18" charset="0"/>
              </a:rPr>
              <a:t>Так прозвало его московское студенчество, а потом «дядей Ваней» его  стали называть во всей России. Так прозвало его московское студенчество, а потом «дядей Ваней» его  стали называть во всей России</a:t>
            </a:r>
            <a:r>
              <a:rPr lang="ru-RU" sz="1600" dirty="0" smtClean="0">
                <a:solidFill>
                  <a:srgbClr val="FF0000"/>
                </a:solidFill>
                <a:latin typeface="Times New Roman" pitchFamily="18" charset="0"/>
                <a:ea typeface="Open Sans" panose="020B0606030504020204" pitchFamily="34" charset="0"/>
                <a:cs typeface="Times New Roman" pitchFamily="18" charset="0"/>
              </a:rPr>
              <a:t>.</a:t>
            </a:r>
          </a:p>
          <a:p>
            <a:pPr algn="just"/>
            <a:endParaRPr lang="ru-RU" sz="900" dirty="0" smtClean="0">
              <a:solidFill>
                <a:srgbClr val="FF0000"/>
              </a:solidFill>
              <a:latin typeface="Times New Roman" pitchFamily="18" charset="0"/>
              <a:ea typeface="Open Sans" panose="020B0606030504020204" pitchFamily="34" charset="0"/>
              <a:cs typeface="Times New Roman" pitchFamily="18" charset="0"/>
            </a:endParaRPr>
          </a:p>
          <a:p>
            <a:pPr algn="just"/>
            <a:r>
              <a:rPr lang="ru-RU" sz="1400" b="1" dirty="0" smtClean="0">
                <a:latin typeface="Times New Roman" pitchFamily="18" charset="0"/>
                <a:ea typeface="Open Sans" panose="020B0606030504020204" pitchFamily="34" charset="0"/>
                <a:cs typeface="Times New Roman" pitchFamily="18" charset="0"/>
              </a:rPr>
              <a:t>Автор книг</a:t>
            </a:r>
            <a:r>
              <a:rPr lang="ru-RU" sz="1400" dirty="0" smtClean="0">
                <a:latin typeface="Times New Roman" pitchFamily="18" charset="0"/>
                <a:ea typeface="Open Sans" panose="020B0606030504020204" pitchFamily="34" charset="0"/>
                <a:cs typeface="Times New Roman" pitchFamily="18" charset="0"/>
              </a:rPr>
              <a:t>: «Сила и здоровье» (1912); «Тяжёлая атлетика» (1916); сборник рассказов «Гладиаторы наших дней» (1915); «Борцы» (портреты и характеристики) (1917); «Французская борьба» (1925); «История профессиональной борьбы» (1928); "Гантельная гимнастика" (1930). Книга «Самооборона и арест» (1914) может считаться основой для  борьбы Самбо.</a:t>
            </a:r>
          </a:p>
        </p:txBody>
      </p:sp>
      <p:pic>
        <p:nvPicPr>
          <p:cNvPr id="4" name="Рисунок 3" descr="lebedev.jpg"/>
          <p:cNvPicPr>
            <a:picLocks noChangeAspect="1"/>
          </p:cNvPicPr>
          <p:nvPr/>
        </p:nvPicPr>
        <p:blipFill>
          <a:blip r:embed="rId2" cstate="print"/>
          <a:stretch>
            <a:fillRect/>
          </a:stretch>
        </p:blipFill>
        <p:spPr>
          <a:xfrm>
            <a:off x="8616280" y="1052736"/>
            <a:ext cx="3332088" cy="41651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Прямоугольник 4"/>
          <p:cNvSpPr/>
          <p:nvPr/>
        </p:nvSpPr>
        <p:spPr>
          <a:xfrm>
            <a:off x="9768408" y="5373216"/>
            <a:ext cx="1400192" cy="369332"/>
          </a:xfrm>
          <a:prstGeom prst="rect">
            <a:avLst/>
          </a:prstGeom>
        </p:spPr>
        <p:txBody>
          <a:bodyPr wrap="none">
            <a:spAutoFit/>
          </a:bodyPr>
          <a:lstStyle/>
          <a:p>
            <a:r>
              <a:rPr lang="ru-RU" i="1" dirty="0" smtClean="0">
                <a:latin typeface="Times New Roman" pitchFamily="18" charset="0"/>
                <a:cs typeface="Times New Roman" pitchFamily="18" charset="0"/>
              </a:rPr>
              <a:t>И.В.Лебедев</a:t>
            </a:r>
            <a:endParaRPr lang="ru-RU" i="1" dirty="0"/>
          </a:p>
        </p:txBody>
      </p:sp>
    </p:spTree>
    <p:extLst>
      <p:ext uri="{BB962C8B-B14F-4D97-AF65-F5344CB8AC3E}">
        <p14:creationId xmlns="" xmlns:p14="http://schemas.microsoft.com/office/powerpoint/2010/main" val="3023522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solidFill>
                  <a:srgbClr val="FF0000"/>
                </a:solidFill>
              </a:rPr>
              <a:t>Курсы шведской гимнастики и атлетики</a:t>
            </a:r>
            <a:endParaRPr lang="ru-RU" dirty="0">
              <a:solidFill>
                <a:srgbClr val="FF0000"/>
              </a:solidFill>
            </a:endParaRPr>
          </a:p>
        </p:txBody>
      </p:sp>
      <p:sp>
        <p:nvSpPr>
          <p:cNvPr id="3" name="TextBox 2"/>
          <p:cNvSpPr txBox="1"/>
          <p:nvPr/>
        </p:nvSpPr>
        <p:spPr>
          <a:xfrm>
            <a:off x="5015880" y="1052736"/>
            <a:ext cx="6840760" cy="4893647"/>
          </a:xfrm>
          <a:prstGeom prst="rect">
            <a:avLst/>
          </a:prstGeom>
          <a:noFill/>
        </p:spPr>
        <p:txBody>
          <a:bodyPr wrap="square" rtlCol="0">
            <a:spAutoFit/>
          </a:bodyPr>
          <a:lstStyle/>
          <a:p>
            <a:pPr algn="just"/>
            <a:endParaRPr lang="ru-RU" sz="1600" b="1" dirty="0" smtClean="0">
              <a:latin typeface="Times New Roman" pitchFamily="18" charset="0"/>
              <a:ea typeface="Open Sans" panose="020B0606030504020204" pitchFamily="34" charset="0"/>
              <a:cs typeface="Times New Roman" pitchFamily="18" charset="0"/>
            </a:endParaRPr>
          </a:p>
          <a:p>
            <a:pPr algn="ctr"/>
            <a:r>
              <a:rPr lang="ru-RU" sz="2400" b="1" dirty="0" smtClean="0">
                <a:latin typeface="Times New Roman" pitchFamily="18" charset="0"/>
                <a:ea typeface="Open Sans" panose="020B0606030504020204" pitchFamily="34" charset="0"/>
                <a:cs typeface="Times New Roman" pitchFamily="18" charset="0"/>
              </a:rPr>
              <a:t>14 ноября 1901 года</a:t>
            </a:r>
          </a:p>
          <a:p>
            <a:pPr algn="ctr"/>
            <a:r>
              <a:rPr lang="ru-RU" sz="1600" dirty="0" smtClean="0">
                <a:latin typeface="Times New Roman" pitchFamily="18" charset="0"/>
                <a:ea typeface="Open Sans" panose="020B0606030504020204" pitchFamily="34" charset="0"/>
                <a:cs typeface="Times New Roman" pitchFamily="18" charset="0"/>
              </a:rPr>
              <a:t>(01 ноября по ст. стилю)</a:t>
            </a:r>
            <a:endParaRPr lang="ru-RU" sz="1600" b="1" dirty="0" smtClean="0">
              <a:latin typeface="Times New Roman" pitchFamily="18" charset="0"/>
              <a:ea typeface="Open Sans" panose="020B0606030504020204" pitchFamily="34" charset="0"/>
              <a:cs typeface="Times New Roman" pitchFamily="18" charset="0"/>
            </a:endParaRPr>
          </a:p>
          <a:p>
            <a:pPr algn="just"/>
            <a:endParaRPr lang="ru-RU" sz="2000" dirty="0" smtClean="0">
              <a:latin typeface="Times New Roman" pitchFamily="18" charset="0"/>
              <a:ea typeface="Open Sans" panose="020B0606030504020204" pitchFamily="34" charset="0"/>
              <a:cs typeface="Times New Roman" pitchFamily="18" charset="0"/>
            </a:endParaRPr>
          </a:p>
          <a:p>
            <a:pPr marL="354013" indent="-354013" algn="just">
              <a:buFont typeface="Wingdings" pitchFamily="2" charset="2"/>
              <a:buChar char="Ø"/>
            </a:pPr>
            <a:r>
              <a:rPr lang="ru-RU" sz="2000" dirty="0" smtClean="0">
                <a:latin typeface="Times New Roman" pitchFamily="18" charset="0"/>
                <a:ea typeface="Open Sans" panose="020B0606030504020204" pitchFamily="34" charset="0"/>
                <a:cs typeface="Times New Roman" pitchFamily="18" charset="0"/>
              </a:rPr>
              <a:t>Открытие «</a:t>
            </a:r>
            <a:r>
              <a:rPr lang="ru-RU" sz="2000" b="1" dirty="0" smtClean="0">
                <a:solidFill>
                  <a:srgbClr val="FF0000"/>
                </a:solidFill>
                <a:latin typeface="Times New Roman" pitchFamily="18" charset="0"/>
                <a:ea typeface="Open Sans" panose="020B0606030504020204" pitchFamily="34" charset="0"/>
                <a:cs typeface="Times New Roman" pitchFamily="18" charset="0"/>
              </a:rPr>
              <a:t>Курсов шведской гимнастики и атлетики</a:t>
            </a:r>
            <a:r>
              <a:rPr lang="ru-RU" sz="2000" dirty="0" smtClean="0">
                <a:latin typeface="Times New Roman" pitchFamily="18" charset="0"/>
                <a:ea typeface="Open Sans" panose="020B0606030504020204" pitchFamily="34" charset="0"/>
                <a:cs typeface="Times New Roman" pitchFamily="18" charset="0"/>
              </a:rPr>
              <a:t>» в Петербургском университете. </a:t>
            </a:r>
          </a:p>
          <a:p>
            <a:pPr marL="354013" indent="-354013" algn="just">
              <a:buFont typeface="Wingdings" pitchFamily="2" charset="2"/>
              <a:buChar char="Ø"/>
            </a:pPr>
            <a:endParaRPr lang="ru-RU" sz="2000" dirty="0" smtClean="0">
              <a:latin typeface="Times New Roman" pitchFamily="18" charset="0"/>
              <a:ea typeface="Open Sans" panose="020B0606030504020204" pitchFamily="34" charset="0"/>
              <a:cs typeface="Times New Roman" pitchFamily="18" charset="0"/>
            </a:endParaRPr>
          </a:p>
          <a:p>
            <a:pPr marL="354013" indent="-354013" algn="just">
              <a:buFont typeface="Wingdings" pitchFamily="2" charset="2"/>
              <a:buChar char="Ø"/>
            </a:pPr>
            <a:r>
              <a:rPr lang="ru-RU" sz="2000" dirty="0" smtClean="0">
                <a:latin typeface="Times New Roman" pitchFamily="18" charset="0"/>
                <a:ea typeface="Open Sans" panose="020B0606030504020204" pitchFamily="34" charset="0"/>
                <a:cs typeface="Times New Roman" pitchFamily="18" charset="0"/>
              </a:rPr>
              <a:t>Проект был утвержден министром просвещения </a:t>
            </a:r>
            <a:r>
              <a:rPr lang="ru-RU" sz="2000" dirty="0" err="1" smtClean="0">
                <a:latin typeface="Times New Roman" pitchFamily="18" charset="0"/>
                <a:ea typeface="Open Sans" panose="020B0606030504020204" pitchFamily="34" charset="0"/>
                <a:cs typeface="Times New Roman" pitchFamily="18" charset="0"/>
              </a:rPr>
              <a:t>Н.С.Ванновским</a:t>
            </a:r>
            <a:r>
              <a:rPr lang="ru-RU" sz="2000" dirty="0" smtClean="0">
                <a:latin typeface="Times New Roman" pitchFamily="18" charset="0"/>
                <a:ea typeface="Open Sans" panose="020B0606030504020204" pitchFamily="34" charset="0"/>
                <a:cs typeface="Times New Roman" pitchFamily="18" charset="0"/>
              </a:rPr>
              <a:t>.</a:t>
            </a:r>
          </a:p>
          <a:p>
            <a:pPr marL="354013" indent="-354013" algn="just">
              <a:buFont typeface="Wingdings" pitchFamily="2" charset="2"/>
              <a:buChar char="Ø"/>
            </a:pPr>
            <a:endParaRPr lang="ru-RU" sz="2000" dirty="0" smtClean="0">
              <a:latin typeface="Times New Roman" pitchFamily="18" charset="0"/>
              <a:ea typeface="Open Sans" panose="020B0606030504020204" pitchFamily="34" charset="0"/>
              <a:cs typeface="Times New Roman" pitchFamily="18" charset="0"/>
            </a:endParaRPr>
          </a:p>
          <a:p>
            <a:pPr marL="354013" indent="-354013" algn="just">
              <a:buFont typeface="Wingdings" pitchFamily="2" charset="2"/>
              <a:buChar char="Ø"/>
            </a:pPr>
            <a:r>
              <a:rPr lang="ru-RU" sz="2000" dirty="0" smtClean="0">
                <a:latin typeface="Times New Roman" pitchFamily="18" charset="0"/>
                <a:ea typeface="Open Sans" panose="020B0606030504020204" pitchFamily="34" charset="0"/>
                <a:cs typeface="Times New Roman" pitchFamily="18" charset="0"/>
              </a:rPr>
              <a:t>Эту дату принято считать </a:t>
            </a:r>
            <a:r>
              <a:rPr lang="ru-RU" sz="2000" b="1" dirty="0" smtClean="0">
                <a:solidFill>
                  <a:srgbClr val="FF0000"/>
                </a:solidFill>
                <a:latin typeface="Times New Roman" pitchFamily="18" charset="0"/>
                <a:ea typeface="Open Sans" panose="020B0606030504020204" pitchFamily="34" charset="0"/>
                <a:cs typeface="Times New Roman" pitchFamily="18" charset="0"/>
              </a:rPr>
              <a:t>началом организованных занятий в студенческом спорте</a:t>
            </a:r>
            <a:r>
              <a:rPr lang="ru-RU" sz="2000" dirty="0" smtClean="0">
                <a:latin typeface="Times New Roman" pitchFamily="18" charset="0"/>
                <a:ea typeface="Open Sans" panose="020B0606030504020204" pitchFamily="34" charset="0"/>
                <a:cs typeface="Times New Roman" pitchFamily="18" charset="0"/>
              </a:rPr>
              <a:t>.</a:t>
            </a:r>
          </a:p>
          <a:p>
            <a:pPr marL="354013" indent="-354013" algn="just">
              <a:buFont typeface="Wingdings" pitchFamily="2" charset="2"/>
              <a:buChar char="Ø"/>
            </a:pPr>
            <a:endParaRPr lang="ru-RU" sz="2000" dirty="0" smtClean="0">
              <a:latin typeface="Times New Roman" pitchFamily="18" charset="0"/>
              <a:ea typeface="Open Sans" panose="020B0606030504020204" pitchFamily="34" charset="0"/>
              <a:cs typeface="Times New Roman" pitchFamily="18" charset="0"/>
            </a:endParaRPr>
          </a:p>
          <a:p>
            <a:pPr marL="354013" indent="-354013" algn="just">
              <a:buFont typeface="Wingdings" pitchFamily="2" charset="2"/>
              <a:buChar char="Ø"/>
            </a:pPr>
            <a:r>
              <a:rPr lang="ru-RU" sz="2000" dirty="0" smtClean="0">
                <a:latin typeface="Times New Roman" pitchFamily="18" charset="0"/>
                <a:ea typeface="Open Sans" panose="020B0606030504020204" pitchFamily="34" charset="0"/>
                <a:cs typeface="Times New Roman" pitchFamily="18" charset="0"/>
              </a:rPr>
              <a:t>Заведующим курсами был назначен сам </a:t>
            </a:r>
            <a:br>
              <a:rPr lang="ru-RU" sz="2000" dirty="0" smtClean="0">
                <a:latin typeface="Times New Roman" pitchFamily="18" charset="0"/>
                <a:ea typeface="Open Sans" panose="020B0606030504020204" pitchFamily="34" charset="0"/>
                <a:cs typeface="Times New Roman" pitchFamily="18" charset="0"/>
              </a:rPr>
            </a:br>
            <a:r>
              <a:rPr lang="ru-RU" sz="2000" dirty="0" smtClean="0">
                <a:latin typeface="Times New Roman" pitchFamily="18" charset="0"/>
                <a:ea typeface="Open Sans" panose="020B0606030504020204" pitchFamily="34" charset="0"/>
                <a:cs typeface="Times New Roman" pitchFamily="18" charset="0"/>
              </a:rPr>
              <a:t>Иван Владимирович Лебедев</a:t>
            </a:r>
          </a:p>
          <a:p>
            <a:pPr algn="just"/>
            <a:endParaRPr lang="ru-RU" sz="1600" dirty="0" smtClean="0">
              <a:latin typeface="Times New Roman" pitchFamily="18" charset="0"/>
              <a:ea typeface="Open Sans" panose="020B0606030504020204" pitchFamily="34" charset="0"/>
              <a:cs typeface="Times New Roman"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72008" y="1008059"/>
            <a:ext cx="4295800" cy="5757815"/>
          </a:xfrm>
          <a:prstGeom prst="rect">
            <a:avLst/>
          </a:prstGeom>
          <a:noFill/>
          <a:ln w="9525">
            <a:noFill/>
            <a:miter lim="800000"/>
            <a:headEnd/>
            <a:tailEnd/>
          </a:ln>
        </p:spPr>
      </p:pic>
    </p:spTree>
    <p:extLst>
      <p:ext uri="{BB962C8B-B14F-4D97-AF65-F5344CB8AC3E}">
        <p14:creationId xmlns="" xmlns:p14="http://schemas.microsoft.com/office/powerpoint/2010/main" val="3023522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solidFill>
                  <a:srgbClr val="FF0000"/>
                </a:solidFill>
              </a:rPr>
              <a:t>Курсы шведской гимнастики и атлетики</a:t>
            </a:r>
            <a:endParaRPr lang="ru-RU" dirty="0">
              <a:solidFill>
                <a:srgbClr val="FF0000"/>
              </a:solidFill>
            </a:endParaRPr>
          </a:p>
        </p:txBody>
      </p:sp>
      <p:sp>
        <p:nvSpPr>
          <p:cNvPr id="3" name="TextBox 2"/>
          <p:cNvSpPr txBox="1"/>
          <p:nvPr/>
        </p:nvSpPr>
        <p:spPr>
          <a:xfrm>
            <a:off x="4799856" y="1052736"/>
            <a:ext cx="7272808" cy="830997"/>
          </a:xfrm>
          <a:prstGeom prst="rect">
            <a:avLst/>
          </a:prstGeom>
          <a:noFill/>
        </p:spPr>
        <p:txBody>
          <a:bodyPr wrap="square" rtlCol="0">
            <a:spAutoFit/>
          </a:bodyPr>
          <a:lstStyle/>
          <a:p>
            <a:pPr marL="269875" indent="-269875" algn="just">
              <a:buFont typeface="Wingdings" pitchFamily="2" charset="2"/>
              <a:buChar char="Ø"/>
            </a:pPr>
            <a:endParaRPr lang="en-US" sz="1600" dirty="0" smtClean="0">
              <a:latin typeface="Times New Roman" pitchFamily="18" charset="0"/>
              <a:ea typeface="Open Sans" panose="020B0606030504020204" pitchFamily="34" charset="0"/>
              <a:cs typeface="Times New Roman" pitchFamily="18" charset="0"/>
            </a:endParaRPr>
          </a:p>
          <a:p>
            <a:pPr algn="just"/>
            <a:endParaRPr lang="ru-RU" sz="1600" b="1" dirty="0" smtClean="0">
              <a:latin typeface="Times New Roman" pitchFamily="18" charset="0"/>
              <a:ea typeface="Open Sans" panose="020B0606030504020204" pitchFamily="34" charset="0"/>
              <a:cs typeface="Times New Roman" pitchFamily="18" charset="0"/>
            </a:endParaRPr>
          </a:p>
          <a:p>
            <a:pPr algn="just"/>
            <a:endParaRPr lang="ru-RU" sz="1600" dirty="0" smtClean="0">
              <a:latin typeface="Times New Roman" pitchFamily="18" charset="0"/>
              <a:ea typeface="Open Sans" panose="020B0606030504020204" pitchFamily="34" charset="0"/>
              <a:cs typeface="Times New Roman" pitchFamily="18" charset="0"/>
            </a:endParaRPr>
          </a:p>
        </p:txBody>
      </p:sp>
      <p:sp>
        <p:nvSpPr>
          <p:cNvPr id="5" name="TextBox 4"/>
          <p:cNvSpPr txBox="1"/>
          <p:nvPr/>
        </p:nvSpPr>
        <p:spPr>
          <a:xfrm>
            <a:off x="5015880" y="980728"/>
            <a:ext cx="6912768" cy="4708981"/>
          </a:xfrm>
          <a:prstGeom prst="rect">
            <a:avLst/>
          </a:prstGeom>
          <a:noFill/>
        </p:spPr>
        <p:txBody>
          <a:bodyPr wrap="square" rtlCol="0">
            <a:spAutoFit/>
          </a:bodyPr>
          <a:lstStyle/>
          <a:p>
            <a:pPr marL="269875" indent="-269875" algn="just"/>
            <a:endParaRPr lang="ru-RU" sz="2000" dirty="0" smtClean="0">
              <a:latin typeface="Times New Roman" pitchFamily="18" charset="0"/>
              <a:ea typeface="Open Sans" panose="020B0606030504020204" pitchFamily="34" charset="0"/>
              <a:cs typeface="Times New Roman" pitchFamily="18" charset="0"/>
            </a:endParaRPr>
          </a:p>
          <a:p>
            <a:pPr marL="269875" indent="-269875" algn="just">
              <a:buFont typeface="Wingdings" pitchFamily="2" charset="2"/>
              <a:buChar char="Ø"/>
            </a:pPr>
            <a:r>
              <a:rPr lang="ru-RU" sz="2000" dirty="0" smtClean="0">
                <a:latin typeface="Times New Roman" pitchFamily="18" charset="0"/>
                <a:ea typeface="Open Sans" panose="020B0606030504020204" pitchFamily="34" charset="0"/>
                <a:cs typeface="Times New Roman" pitchFamily="18" charset="0"/>
              </a:rPr>
              <a:t>Сначала курсы располагались в помещении университетской </a:t>
            </a:r>
            <a:r>
              <a:rPr lang="ru-RU" sz="2000" b="1" dirty="0" smtClean="0">
                <a:solidFill>
                  <a:srgbClr val="FF0000"/>
                </a:solidFill>
                <a:latin typeface="Times New Roman" pitchFamily="18" charset="0"/>
                <a:ea typeface="Open Sans" panose="020B0606030504020204" pitchFamily="34" charset="0"/>
                <a:cs typeface="Times New Roman" pitchFamily="18" charset="0"/>
              </a:rPr>
              <a:t>шинельной</a:t>
            </a:r>
            <a:r>
              <a:rPr lang="ru-RU" sz="2000" dirty="0" smtClean="0">
                <a:latin typeface="Times New Roman" pitchFamily="18" charset="0"/>
                <a:ea typeface="Open Sans" panose="020B0606030504020204" pitchFamily="34" charset="0"/>
                <a:cs typeface="Times New Roman" pitchFamily="18" charset="0"/>
              </a:rPr>
              <a:t>, в теплое время занятия проходили в университетском </a:t>
            </a:r>
            <a:r>
              <a:rPr lang="ru-RU" sz="2000" b="1" dirty="0" smtClean="0">
                <a:solidFill>
                  <a:srgbClr val="FF0000"/>
                </a:solidFill>
                <a:latin typeface="Times New Roman" pitchFamily="18" charset="0"/>
                <a:ea typeface="Open Sans" panose="020B0606030504020204" pitchFamily="34" charset="0"/>
                <a:cs typeface="Times New Roman" pitchFamily="18" charset="0"/>
              </a:rPr>
              <a:t>ботаническом саду</a:t>
            </a:r>
            <a:r>
              <a:rPr lang="ru-RU" sz="2000" dirty="0" smtClean="0">
                <a:latin typeface="Times New Roman" pitchFamily="18" charset="0"/>
                <a:ea typeface="Open Sans" panose="020B0606030504020204" pitchFamily="34" charset="0"/>
                <a:cs typeface="Times New Roman" pitchFamily="18" charset="0"/>
              </a:rPr>
              <a:t>. </a:t>
            </a:r>
          </a:p>
          <a:p>
            <a:pPr marL="269875" indent="-269875" algn="just">
              <a:buFont typeface="Wingdings" pitchFamily="2" charset="2"/>
              <a:buChar char="Ø"/>
            </a:pPr>
            <a:endParaRPr lang="ru-RU" sz="2000" dirty="0" smtClean="0">
              <a:latin typeface="Times New Roman" pitchFamily="18" charset="0"/>
              <a:ea typeface="Open Sans" panose="020B0606030504020204" pitchFamily="34" charset="0"/>
              <a:cs typeface="Times New Roman" pitchFamily="18" charset="0"/>
            </a:endParaRPr>
          </a:p>
          <a:p>
            <a:pPr marL="269875" indent="-269875" algn="just">
              <a:buFont typeface="Wingdings" pitchFamily="2" charset="2"/>
              <a:buChar char="Ø"/>
            </a:pPr>
            <a:r>
              <a:rPr lang="ru-RU" sz="2000" dirty="0" smtClean="0">
                <a:latin typeface="Times New Roman" pitchFamily="18" charset="0"/>
                <a:ea typeface="Open Sans" panose="020B0606030504020204" pitchFamily="34" charset="0"/>
                <a:cs typeface="Times New Roman" pitchFamily="18" charset="0"/>
              </a:rPr>
              <a:t>В </a:t>
            </a:r>
            <a:r>
              <a:rPr lang="ru-RU" sz="2000" b="1" dirty="0" smtClean="0">
                <a:latin typeface="Times New Roman" pitchFamily="18" charset="0"/>
                <a:ea typeface="Open Sans" panose="020B0606030504020204" pitchFamily="34" charset="0"/>
                <a:cs typeface="Times New Roman" pitchFamily="18" charset="0"/>
              </a:rPr>
              <a:t>ноябре 1903 г.</a:t>
            </a:r>
            <a:r>
              <a:rPr lang="ru-RU" sz="2000" dirty="0" smtClean="0">
                <a:latin typeface="Times New Roman" pitchFamily="18" charset="0"/>
                <a:ea typeface="Open Sans" panose="020B0606030504020204" pitchFamily="34" charset="0"/>
                <a:cs typeface="Times New Roman" pitchFamily="18" charset="0"/>
              </a:rPr>
              <a:t> курсы были переведены в другое, более удобное, помещение, состоящее из двух комнат, в одной из которых вскоре был устроен холодный душ. </a:t>
            </a:r>
          </a:p>
          <a:p>
            <a:pPr marL="269875" indent="-269875" algn="just">
              <a:buFont typeface="Wingdings" pitchFamily="2" charset="2"/>
              <a:buChar char="Ø"/>
            </a:pPr>
            <a:endParaRPr lang="ru-RU" sz="2000" dirty="0" smtClean="0">
              <a:latin typeface="Times New Roman" pitchFamily="18" charset="0"/>
              <a:ea typeface="Open Sans" panose="020B0606030504020204" pitchFamily="34" charset="0"/>
              <a:cs typeface="Times New Roman" pitchFamily="18" charset="0"/>
            </a:endParaRPr>
          </a:p>
          <a:p>
            <a:pPr marL="269875" indent="-269875" algn="just">
              <a:buFont typeface="Wingdings" pitchFamily="2" charset="2"/>
              <a:buChar char="Ø"/>
            </a:pPr>
            <a:r>
              <a:rPr lang="ru-RU" sz="2000" dirty="0" smtClean="0">
                <a:latin typeface="Times New Roman" pitchFamily="18" charset="0"/>
                <a:ea typeface="Open Sans" panose="020B0606030504020204" pitchFamily="34" charset="0"/>
                <a:cs typeface="Times New Roman" pitchFamily="18" charset="0"/>
              </a:rPr>
              <a:t>В </a:t>
            </a:r>
            <a:r>
              <a:rPr lang="ru-RU" sz="2000" b="1" dirty="0" smtClean="0">
                <a:latin typeface="Times New Roman" pitchFamily="18" charset="0"/>
                <a:ea typeface="Open Sans" panose="020B0606030504020204" pitchFamily="34" charset="0"/>
                <a:cs typeface="Times New Roman" pitchFamily="18" charset="0"/>
              </a:rPr>
              <a:t>1903 г.</a:t>
            </a:r>
            <a:r>
              <a:rPr lang="ru-RU" sz="2000" dirty="0" smtClean="0">
                <a:latin typeface="Times New Roman" pitchFamily="18" charset="0"/>
                <a:ea typeface="Open Sans" panose="020B0606030504020204" pitchFamily="34" charset="0"/>
                <a:cs typeface="Times New Roman" pitchFamily="18" charset="0"/>
              </a:rPr>
              <a:t> общее число занимающихся было 2300 при 117 днях занятий.</a:t>
            </a:r>
          </a:p>
          <a:p>
            <a:pPr marL="269875" indent="-269875" algn="just">
              <a:buFont typeface="Wingdings" pitchFamily="2" charset="2"/>
              <a:buChar char="Ø"/>
            </a:pPr>
            <a:endParaRPr lang="ru-RU" sz="2000" dirty="0" smtClean="0">
              <a:latin typeface="Times New Roman" pitchFamily="18" charset="0"/>
              <a:ea typeface="Open Sans" panose="020B0606030504020204" pitchFamily="34" charset="0"/>
              <a:cs typeface="Times New Roman" pitchFamily="18" charset="0"/>
            </a:endParaRPr>
          </a:p>
          <a:p>
            <a:pPr marL="269875" indent="-269875" algn="just">
              <a:buFont typeface="Wingdings" pitchFamily="2" charset="2"/>
              <a:buChar char="Ø"/>
            </a:pPr>
            <a:r>
              <a:rPr lang="ru-RU" sz="2000" b="1" dirty="0" smtClean="0">
                <a:latin typeface="Times New Roman" pitchFamily="18" charset="0"/>
                <a:ea typeface="Open Sans" panose="020B0606030504020204" pitchFamily="34" charset="0"/>
                <a:cs typeface="Times New Roman" pitchFamily="18" charset="0"/>
              </a:rPr>
              <a:t>Программа занятий</a:t>
            </a:r>
            <a:r>
              <a:rPr lang="ru-RU" sz="2000" dirty="0" smtClean="0">
                <a:latin typeface="Times New Roman" pitchFamily="18" charset="0"/>
                <a:ea typeface="Open Sans" panose="020B0606030504020204" pitchFamily="34" charset="0"/>
                <a:cs typeface="Times New Roman" pitchFamily="18" charset="0"/>
              </a:rPr>
              <a:t>, разработанная И.В.Лебедевым, включала </a:t>
            </a:r>
            <a:r>
              <a:rPr lang="ru-RU" sz="2000" b="1" dirty="0" smtClean="0">
                <a:solidFill>
                  <a:srgbClr val="FF0000"/>
                </a:solidFill>
                <a:latin typeface="Times New Roman" pitchFamily="18" charset="0"/>
                <a:ea typeface="Open Sans" panose="020B0606030504020204" pitchFamily="34" charset="0"/>
                <a:cs typeface="Times New Roman" pitchFamily="18" charset="0"/>
              </a:rPr>
              <a:t>гимнастику с легкими гирями, атлетику и шведскую гимнастику</a:t>
            </a:r>
            <a:r>
              <a:rPr lang="ru-RU" sz="2000" dirty="0" smtClean="0">
                <a:latin typeface="Times New Roman" pitchFamily="18" charset="0"/>
                <a:ea typeface="Open Sans" panose="020B0606030504020204" pitchFamily="34" charset="0"/>
                <a:cs typeface="Times New Roman" pitchFamily="18" charset="0"/>
              </a:rPr>
              <a:t>.</a:t>
            </a:r>
            <a:r>
              <a:rPr lang="ru-RU" dirty="0" smtClean="0">
                <a:latin typeface="Times New Roman" pitchFamily="18" charset="0"/>
                <a:ea typeface="Open Sans" panose="020B0606030504020204" pitchFamily="34" charset="0"/>
                <a:cs typeface="Times New Roman" pitchFamily="18" charset="0"/>
              </a:rPr>
              <a:t> </a:t>
            </a:r>
            <a:endParaRPr lang="ru-RU" sz="2000" dirty="0" smtClean="0">
              <a:latin typeface="Times New Roman" pitchFamily="18" charset="0"/>
              <a:ea typeface="Open Sans" panose="020B0606030504020204" pitchFamily="34" charset="0"/>
              <a:cs typeface="Times New Roman" pitchFamily="18" charset="0"/>
            </a:endParaRPr>
          </a:p>
        </p:txBody>
      </p:sp>
      <p:sp>
        <p:nvSpPr>
          <p:cNvPr id="6" name="TextBox 5"/>
          <p:cNvSpPr txBox="1"/>
          <p:nvPr/>
        </p:nvSpPr>
        <p:spPr>
          <a:xfrm>
            <a:off x="767408" y="3356992"/>
            <a:ext cx="3096344" cy="615553"/>
          </a:xfrm>
          <a:prstGeom prst="rect">
            <a:avLst/>
          </a:prstGeom>
          <a:noFill/>
        </p:spPr>
        <p:txBody>
          <a:bodyPr wrap="square" rtlCol="0">
            <a:spAutoFit/>
          </a:bodyPr>
          <a:lstStyle/>
          <a:p>
            <a:pPr marL="269875" indent="-269875" algn="ctr">
              <a:buFont typeface="Wingdings" pitchFamily="2" charset="2"/>
              <a:buChar char="Ø"/>
            </a:pPr>
            <a:endParaRPr lang="en-US" sz="1600" dirty="0" smtClean="0">
              <a:latin typeface="Times New Roman" pitchFamily="18" charset="0"/>
              <a:ea typeface="Open Sans" panose="020B0606030504020204" pitchFamily="34" charset="0"/>
              <a:cs typeface="Times New Roman" pitchFamily="18" charset="0"/>
            </a:endParaRPr>
          </a:p>
          <a:p>
            <a:pPr algn="ctr"/>
            <a:r>
              <a:rPr lang="ru-RU" i="1" dirty="0" smtClean="0">
                <a:latin typeface="Times New Roman" pitchFamily="18" charset="0"/>
                <a:ea typeface="Open Sans" panose="020B0606030504020204" pitchFamily="34" charset="0"/>
                <a:cs typeface="Times New Roman" pitchFamily="18" charset="0"/>
              </a:rPr>
              <a:t>СПбГУ, шинельная</a:t>
            </a:r>
          </a:p>
        </p:txBody>
      </p:sp>
      <p:sp>
        <p:nvSpPr>
          <p:cNvPr id="7" name="TextBox 6"/>
          <p:cNvSpPr txBox="1"/>
          <p:nvPr/>
        </p:nvSpPr>
        <p:spPr>
          <a:xfrm>
            <a:off x="767408" y="5877272"/>
            <a:ext cx="3096344" cy="892552"/>
          </a:xfrm>
          <a:prstGeom prst="rect">
            <a:avLst/>
          </a:prstGeom>
          <a:noFill/>
        </p:spPr>
        <p:txBody>
          <a:bodyPr wrap="square" rtlCol="0">
            <a:spAutoFit/>
          </a:bodyPr>
          <a:lstStyle/>
          <a:p>
            <a:pPr marL="269875" indent="-269875" algn="just">
              <a:buFont typeface="Wingdings" pitchFamily="2" charset="2"/>
              <a:buChar char="Ø"/>
            </a:pPr>
            <a:endParaRPr lang="en-US" sz="1600" dirty="0" smtClean="0">
              <a:latin typeface="Times New Roman" pitchFamily="18" charset="0"/>
              <a:ea typeface="Open Sans" panose="020B0606030504020204" pitchFamily="34" charset="0"/>
              <a:cs typeface="Times New Roman" pitchFamily="18" charset="0"/>
            </a:endParaRPr>
          </a:p>
          <a:p>
            <a:pPr algn="just"/>
            <a:endParaRPr lang="ru-RU" sz="1600" b="1" dirty="0" smtClean="0">
              <a:latin typeface="Times New Roman" pitchFamily="18" charset="0"/>
              <a:ea typeface="Open Sans" panose="020B0606030504020204" pitchFamily="34" charset="0"/>
              <a:cs typeface="Times New Roman" pitchFamily="18" charset="0"/>
            </a:endParaRPr>
          </a:p>
          <a:p>
            <a:pPr algn="ctr"/>
            <a:r>
              <a:rPr lang="ru-RU" i="1" dirty="0" smtClean="0">
                <a:latin typeface="Times New Roman" pitchFamily="18" charset="0"/>
                <a:ea typeface="Open Sans" panose="020B0606030504020204" pitchFamily="34" charset="0"/>
                <a:cs typeface="Times New Roman" pitchFamily="18" charset="0"/>
              </a:rPr>
              <a:t>СПбГУ, ботанический сад</a:t>
            </a:r>
          </a:p>
        </p:txBody>
      </p:sp>
      <p:pic>
        <p:nvPicPr>
          <p:cNvPr id="9" name="Рисунок 8" descr="IMG_6546.jpg"/>
          <p:cNvPicPr>
            <a:picLocks noChangeAspect="1"/>
          </p:cNvPicPr>
          <p:nvPr/>
        </p:nvPicPr>
        <p:blipFill>
          <a:blip r:embed="rId2" cstate="print"/>
          <a:stretch>
            <a:fillRect/>
          </a:stretch>
        </p:blipFill>
        <p:spPr>
          <a:xfrm>
            <a:off x="767408" y="4077072"/>
            <a:ext cx="3072607" cy="23042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Рисунок 9" descr="1b8cf414-1616-4448-9875-1a4694b9ccaa.jpg"/>
          <p:cNvPicPr>
            <a:picLocks noChangeAspect="1"/>
          </p:cNvPicPr>
          <p:nvPr/>
        </p:nvPicPr>
        <p:blipFill>
          <a:blip r:embed="rId3" cstate="print"/>
          <a:srcRect t="16288" b="8788"/>
          <a:stretch>
            <a:fillRect/>
          </a:stretch>
        </p:blipFill>
        <p:spPr>
          <a:xfrm>
            <a:off x="1127448" y="1124744"/>
            <a:ext cx="2341825" cy="24482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 xmlns:p14="http://schemas.microsoft.com/office/powerpoint/2010/main" val="3023522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0000"/>
                </a:solidFill>
                <a:latin typeface="Times New Roman" pitchFamily="18" charset="0"/>
                <a:cs typeface="Times New Roman" pitchFamily="18" charset="0"/>
              </a:rPr>
              <a:t>«профессор   атлетики»</a:t>
            </a:r>
            <a:endParaRPr lang="ru-RU" dirty="0">
              <a:solidFill>
                <a:srgbClr val="FF0000"/>
              </a:solidFill>
            </a:endParaRPr>
          </a:p>
        </p:txBody>
      </p:sp>
      <p:sp>
        <p:nvSpPr>
          <p:cNvPr id="3" name="TextBox 2"/>
          <p:cNvSpPr txBox="1"/>
          <p:nvPr/>
        </p:nvSpPr>
        <p:spPr>
          <a:xfrm>
            <a:off x="263352" y="1052736"/>
            <a:ext cx="6912768" cy="5355312"/>
          </a:xfrm>
          <a:prstGeom prst="rect">
            <a:avLst/>
          </a:prstGeom>
          <a:noFill/>
        </p:spPr>
        <p:txBody>
          <a:bodyPr wrap="square" rtlCol="0">
            <a:spAutoFit/>
          </a:bodyPr>
          <a:lstStyle/>
          <a:p>
            <a:pPr marL="269875" indent="-269875" algn="just">
              <a:buFont typeface="Wingdings" pitchFamily="2" charset="2"/>
              <a:buChar char="Ø"/>
            </a:pPr>
            <a:endParaRPr lang="en-US" dirty="0" smtClean="0">
              <a:latin typeface="Times New Roman" pitchFamily="18" charset="0"/>
              <a:ea typeface="Open Sans" panose="020B0606030504020204" pitchFamily="34" charset="0"/>
              <a:cs typeface="Times New Roman" pitchFamily="18" charset="0"/>
            </a:endParaRPr>
          </a:p>
          <a:p>
            <a:pPr marL="269875" indent="-269875" algn="just">
              <a:buFont typeface="Wingdings" pitchFamily="2" charset="2"/>
              <a:buChar char="Ø"/>
            </a:pPr>
            <a:r>
              <a:rPr lang="ru-RU" dirty="0" smtClean="0">
                <a:latin typeface="Times New Roman" pitchFamily="18" charset="0"/>
                <a:ea typeface="Open Sans" panose="020B0606030504020204" pitchFamily="34" charset="0"/>
                <a:cs typeface="Times New Roman" pitchFamily="18" charset="0"/>
              </a:rPr>
              <a:t>Так как жалованье (50 руб. в месяц) И.В.Лебедеву платили не 20 числа, как всем служащим, а 1-го, вместе с профессорами, то его с тех пор и стали называть «</a:t>
            </a:r>
            <a:r>
              <a:rPr lang="ru-RU" b="1" dirty="0" smtClean="0">
                <a:solidFill>
                  <a:srgbClr val="FF0000"/>
                </a:solidFill>
                <a:latin typeface="Times New Roman" pitchFamily="18" charset="0"/>
                <a:ea typeface="Open Sans" panose="020B0606030504020204" pitchFamily="34" charset="0"/>
                <a:cs typeface="Times New Roman" pitchFamily="18" charset="0"/>
              </a:rPr>
              <a:t>профессором атлетики</a:t>
            </a:r>
            <a:r>
              <a:rPr lang="ru-RU" dirty="0" smtClean="0">
                <a:latin typeface="Times New Roman" pitchFamily="18" charset="0"/>
                <a:ea typeface="Open Sans" panose="020B0606030504020204" pitchFamily="34" charset="0"/>
                <a:cs typeface="Times New Roman" pitchFamily="18" charset="0"/>
              </a:rPr>
              <a:t>», как преподавателя университета.</a:t>
            </a:r>
          </a:p>
          <a:p>
            <a:pPr marL="269875" indent="-269875" algn="just">
              <a:buFont typeface="Wingdings" pitchFamily="2" charset="2"/>
              <a:buChar char="Ø"/>
            </a:pPr>
            <a:endParaRPr lang="ru-RU" dirty="0" smtClean="0">
              <a:latin typeface="Times New Roman" pitchFamily="18" charset="0"/>
              <a:ea typeface="Open Sans" panose="020B0606030504020204" pitchFamily="34" charset="0"/>
              <a:cs typeface="Times New Roman" pitchFamily="18" charset="0"/>
            </a:endParaRPr>
          </a:p>
          <a:p>
            <a:pPr marL="269875" indent="-269875" algn="just">
              <a:buFont typeface="Wingdings" pitchFamily="2" charset="2"/>
              <a:buChar char="Ø"/>
            </a:pPr>
            <a:r>
              <a:rPr lang="ru-RU" dirty="0" smtClean="0">
                <a:latin typeface="Times New Roman" pitchFamily="18" charset="0"/>
                <a:ea typeface="Open Sans" panose="020B0606030504020204" pitchFamily="34" charset="0"/>
                <a:cs typeface="Times New Roman" pitchFamily="18" charset="0"/>
              </a:rPr>
              <a:t>На курсах проводились и </a:t>
            </a:r>
            <a:r>
              <a:rPr lang="ru-RU" b="1" dirty="0" smtClean="0">
                <a:solidFill>
                  <a:srgbClr val="FF0000"/>
                </a:solidFill>
                <a:latin typeface="Times New Roman" pitchFamily="18" charset="0"/>
                <a:ea typeface="Open Sans" panose="020B0606030504020204" pitchFamily="34" charset="0"/>
                <a:cs typeface="Times New Roman" pitchFamily="18" charset="0"/>
              </a:rPr>
              <a:t>соревнования</a:t>
            </a:r>
            <a:r>
              <a:rPr lang="ru-RU" dirty="0" smtClean="0">
                <a:latin typeface="Times New Roman" pitchFamily="18" charset="0"/>
                <a:ea typeface="Open Sans" panose="020B0606030504020204" pitchFamily="34" charset="0"/>
                <a:cs typeface="Times New Roman" pitchFamily="18" charset="0"/>
              </a:rPr>
              <a:t> по поднятию тяжестей. Лучшие атлеты университета награждались медалями, а за рекорды выдавались дипломы – карточки, а за выдающиеся результаты – жетоны и медали.</a:t>
            </a:r>
            <a:endParaRPr lang="en-US" dirty="0" smtClean="0">
              <a:latin typeface="Times New Roman" pitchFamily="18" charset="0"/>
              <a:ea typeface="Open Sans" panose="020B0606030504020204" pitchFamily="34" charset="0"/>
              <a:cs typeface="Times New Roman" pitchFamily="18" charset="0"/>
            </a:endParaRPr>
          </a:p>
          <a:p>
            <a:pPr marL="269875" indent="-269875" algn="just">
              <a:buFont typeface="Wingdings" pitchFamily="2" charset="2"/>
              <a:buChar char="Ø"/>
            </a:pPr>
            <a:endParaRPr lang="en-US" dirty="0" smtClean="0">
              <a:latin typeface="Times New Roman" pitchFamily="18" charset="0"/>
              <a:ea typeface="Open Sans" panose="020B0606030504020204" pitchFamily="34" charset="0"/>
              <a:cs typeface="Times New Roman" pitchFamily="18" charset="0"/>
            </a:endParaRPr>
          </a:p>
          <a:p>
            <a:pPr marL="269875" indent="-269875" algn="just">
              <a:buFont typeface="Wingdings" pitchFamily="2" charset="2"/>
              <a:buChar char="Ø"/>
            </a:pPr>
            <a:r>
              <a:rPr lang="ru-RU" dirty="0" smtClean="0">
                <a:latin typeface="Times New Roman" pitchFamily="18" charset="0"/>
                <a:cs typeface="Times New Roman" pitchFamily="18" charset="0"/>
              </a:rPr>
              <a:t>Поскольку занятия и тренировки на курсах были не обязательными, а добровольными – для всех желающих, то это </a:t>
            </a:r>
            <a:r>
              <a:rPr lang="ru-RU" b="1" dirty="0" smtClean="0">
                <a:solidFill>
                  <a:srgbClr val="FF0000"/>
                </a:solidFill>
                <a:latin typeface="Times New Roman" pitchFamily="18" charset="0"/>
                <a:cs typeface="Times New Roman" pitchFamily="18" charset="0"/>
              </a:rPr>
              <a:t>первый признак спортивного</a:t>
            </a:r>
            <a:r>
              <a:rPr lang="ru-RU" dirty="0" smtClean="0">
                <a:latin typeface="Times New Roman" pitchFamily="18" charset="0"/>
                <a:cs typeface="Times New Roman" pitchFamily="18" charset="0"/>
              </a:rPr>
              <a:t>, а не учебного образования. </a:t>
            </a:r>
          </a:p>
          <a:p>
            <a:pPr marL="269875" indent="-269875" algn="just">
              <a:buFont typeface="Wingdings" pitchFamily="2" charset="2"/>
              <a:buChar char="Ø"/>
            </a:pPr>
            <a:endParaRPr lang="ru-RU" dirty="0" smtClean="0">
              <a:latin typeface="Times New Roman" pitchFamily="18" charset="0"/>
              <a:cs typeface="Times New Roman" pitchFamily="18" charset="0"/>
            </a:endParaRPr>
          </a:p>
          <a:p>
            <a:pPr marL="269875" indent="-269875" algn="just">
              <a:buFont typeface="Wingdings" pitchFamily="2" charset="2"/>
              <a:buChar char="Ø"/>
            </a:pPr>
            <a:r>
              <a:rPr lang="ru-RU" dirty="0" smtClean="0">
                <a:latin typeface="Times New Roman" pitchFamily="18" charset="0"/>
                <a:cs typeface="Times New Roman" pitchFamily="18" charset="0"/>
              </a:rPr>
              <a:t>В своих дневниковых записях, хранящихся вместе с другими его документами в Центральном Государственном архиве литературы и искусства С.-Петербурга (ЦГАЛИ СПб), Лебедев спрашивает: </a:t>
            </a:r>
          </a:p>
          <a:p>
            <a:pPr marL="269875" indent="-269875" algn="just"/>
            <a:r>
              <a:rPr lang="en-US" b="1" dirty="0" smtClean="0">
                <a:solidFill>
                  <a:srgbClr val="FF0000"/>
                </a:solidFill>
                <a:latin typeface="Times New Roman" pitchFamily="18" charset="0"/>
                <a:cs typeface="Times New Roman" pitchFamily="18" charset="0"/>
              </a:rPr>
              <a:t>	</a:t>
            </a:r>
            <a:r>
              <a:rPr lang="ru-RU" b="1" dirty="0" smtClean="0">
                <a:solidFill>
                  <a:srgbClr val="FF0000"/>
                </a:solidFill>
                <a:latin typeface="Times New Roman" pitchFamily="18" charset="0"/>
                <a:cs typeface="Times New Roman" pitchFamily="18" charset="0"/>
              </a:rPr>
              <a:t>«Интересно знать, – помянет ли кто меня добрым словом?»</a:t>
            </a:r>
            <a:endParaRPr lang="ru-RU" dirty="0" smtClean="0">
              <a:latin typeface="Times New Roman" pitchFamily="18" charset="0"/>
              <a:cs typeface="Times New Roman" pitchFamily="18" charset="0"/>
            </a:endParaRPr>
          </a:p>
        </p:txBody>
      </p:sp>
      <p:pic>
        <p:nvPicPr>
          <p:cNvPr id="4" name="Рисунок 3" descr="курсы.jpg"/>
          <p:cNvPicPr/>
          <p:nvPr/>
        </p:nvPicPr>
        <p:blipFill>
          <a:blip r:embed="rId2" cstate="print"/>
          <a:stretch>
            <a:fillRect/>
          </a:stretch>
        </p:blipFill>
        <p:spPr>
          <a:xfrm>
            <a:off x="7320136" y="1412776"/>
            <a:ext cx="4680520" cy="31683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193" name="Rectangle 1"/>
          <p:cNvSpPr>
            <a:spLocks noChangeArrowheads="1"/>
          </p:cNvSpPr>
          <p:nvPr/>
        </p:nvSpPr>
        <p:spPr bwMode="auto">
          <a:xfrm>
            <a:off x="7104112" y="4797152"/>
            <a:ext cx="525658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Групповое фото активистов курсов </a:t>
            </a:r>
            <a:endParaRPr kumimoji="0" lang="en-US" sz="16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 Ректором университета 1903-1905 г</a:t>
            </a:r>
            <a:endParaRPr kumimoji="0" lang="ru-RU" sz="1600" b="0" i="1"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3023522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0000"/>
                </a:solidFill>
              </a:rPr>
              <a:t>силовая подготовка в СП</a:t>
            </a:r>
            <a:r>
              <a:rPr lang="ru-RU" cap="none" dirty="0" smtClean="0">
                <a:solidFill>
                  <a:srgbClr val="FF0000"/>
                </a:solidFill>
              </a:rPr>
              <a:t>б</a:t>
            </a:r>
            <a:r>
              <a:rPr lang="ru-RU" dirty="0" smtClean="0">
                <a:solidFill>
                  <a:srgbClr val="FF0000"/>
                </a:solidFill>
              </a:rPr>
              <a:t>ГУ</a:t>
            </a:r>
            <a:endParaRPr lang="ru-RU" dirty="0">
              <a:solidFill>
                <a:srgbClr val="FF0000"/>
              </a:solidFill>
            </a:endParaRPr>
          </a:p>
        </p:txBody>
      </p:sp>
      <p:sp>
        <p:nvSpPr>
          <p:cNvPr id="8" name="Прямоугольник 7"/>
          <p:cNvSpPr/>
          <p:nvPr/>
        </p:nvSpPr>
        <p:spPr>
          <a:xfrm>
            <a:off x="263352" y="1484784"/>
            <a:ext cx="4680520" cy="4401205"/>
          </a:xfrm>
          <a:prstGeom prst="rect">
            <a:avLst/>
          </a:prstGeom>
        </p:spPr>
        <p:txBody>
          <a:bodyPr wrap="square">
            <a:spAutoFit/>
          </a:bodyPr>
          <a:lstStyle/>
          <a:p>
            <a:pPr algn="ctr"/>
            <a:r>
              <a:rPr lang="ru-RU" sz="2400" b="1" dirty="0" smtClean="0">
                <a:solidFill>
                  <a:srgbClr val="FF0000"/>
                </a:solidFill>
                <a:latin typeface="Times New Roman" pitchFamily="18" charset="0"/>
                <a:ea typeface="Open Sans" pitchFamily="34" charset="0"/>
                <a:cs typeface="Times New Roman" pitchFamily="18" charset="0"/>
              </a:rPr>
              <a:t>Кирюхина Софья Михайловна</a:t>
            </a:r>
            <a:endParaRPr lang="en-US" sz="2400" b="1" dirty="0" smtClean="0">
              <a:solidFill>
                <a:srgbClr val="FF0000"/>
              </a:solidFill>
              <a:latin typeface="Times New Roman" pitchFamily="18" charset="0"/>
              <a:ea typeface="Open Sans" pitchFamily="34" charset="0"/>
              <a:cs typeface="Times New Roman" pitchFamily="18" charset="0"/>
            </a:endParaRPr>
          </a:p>
          <a:p>
            <a:pPr algn="ctr"/>
            <a:r>
              <a:rPr lang="ru-RU" sz="1600" i="1" dirty="0" smtClean="0">
                <a:latin typeface="Times New Roman" pitchFamily="18" charset="0"/>
                <a:ea typeface="Open Sans" pitchFamily="34" charset="0"/>
                <a:cs typeface="Times New Roman" pitchFamily="18" charset="0"/>
              </a:rPr>
              <a:t>тренер по силовой подготовке</a:t>
            </a:r>
            <a:endParaRPr lang="ru-RU" sz="1600" dirty="0" smtClean="0">
              <a:latin typeface="Times New Roman" pitchFamily="18" charset="0"/>
              <a:ea typeface="Open Sans" pitchFamily="34" charset="0"/>
              <a:cs typeface="Times New Roman" pitchFamily="18" charset="0"/>
            </a:endParaRPr>
          </a:p>
          <a:p>
            <a:pPr algn="ctr"/>
            <a:endParaRPr lang="ru-RU" sz="1400" dirty="0" smtClean="0">
              <a:latin typeface="Times New Roman" pitchFamily="18" charset="0"/>
              <a:ea typeface="Open Sans" pitchFamily="34" charset="0"/>
              <a:cs typeface="Times New Roman" pitchFamily="18" charset="0"/>
            </a:endParaRPr>
          </a:p>
          <a:p>
            <a:pPr algn="ctr"/>
            <a:r>
              <a:rPr lang="ru-RU" sz="1600" dirty="0" smtClean="0">
                <a:latin typeface="Times New Roman" pitchFamily="18" charset="0"/>
                <a:ea typeface="Open Sans" pitchFamily="34" charset="0"/>
                <a:cs typeface="Times New Roman" pitchFamily="18" charset="0"/>
              </a:rPr>
              <a:t>Обучающаяся 1 курса магистратуры </a:t>
            </a:r>
          </a:p>
          <a:p>
            <a:pPr algn="ctr"/>
            <a:r>
              <a:rPr lang="ru-RU" sz="1600" dirty="0" smtClean="0">
                <a:latin typeface="Times New Roman" pitchFamily="18" charset="0"/>
                <a:ea typeface="Open Sans" pitchFamily="34" charset="0"/>
                <a:cs typeface="Times New Roman" pitchFamily="18" charset="0"/>
              </a:rPr>
              <a:t>по направлению «Спортивное право»</a:t>
            </a:r>
          </a:p>
          <a:p>
            <a:pPr algn="ctr"/>
            <a:endParaRPr lang="ru-RU" sz="1400" dirty="0" smtClean="0">
              <a:latin typeface="Times New Roman" pitchFamily="18" charset="0"/>
              <a:ea typeface="Open Sans" pitchFamily="34" charset="0"/>
              <a:cs typeface="Times New Roman" pitchFamily="18" charset="0"/>
            </a:endParaRPr>
          </a:p>
          <a:p>
            <a:pPr algn="ctr"/>
            <a:r>
              <a:rPr lang="ru-RU" b="1" dirty="0" smtClean="0">
                <a:latin typeface="Times New Roman" pitchFamily="18" charset="0"/>
                <a:ea typeface="Open Sans" pitchFamily="34" charset="0"/>
                <a:cs typeface="Times New Roman" pitchFamily="18" charset="0"/>
              </a:rPr>
              <a:t>Мастер спорта России </a:t>
            </a:r>
          </a:p>
          <a:p>
            <a:pPr algn="ctr"/>
            <a:r>
              <a:rPr lang="ru-RU" b="1" dirty="0" smtClean="0">
                <a:latin typeface="Times New Roman" pitchFamily="18" charset="0"/>
                <a:ea typeface="Open Sans" pitchFamily="34" charset="0"/>
                <a:cs typeface="Times New Roman" pitchFamily="18" charset="0"/>
              </a:rPr>
              <a:t>по классическому пауэрлифтингу</a:t>
            </a:r>
          </a:p>
          <a:p>
            <a:pPr algn="ctr"/>
            <a:endParaRPr lang="ru-RU" dirty="0" smtClean="0">
              <a:latin typeface="Times New Roman" pitchFamily="18" charset="0"/>
              <a:ea typeface="Open Sans" pitchFamily="34" charset="0"/>
              <a:cs typeface="Times New Roman" pitchFamily="18" charset="0"/>
            </a:endParaRPr>
          </a:p>
          <a:p>
            <a:pPr algn="ctr"/>
            <a:r>
              <a:rPr lang="ru-RU" dirty="0" smtClean="0">
                <a:latin typeface="Times New Roman" pitchFamily="18" charset="0"/>
                <a:ea typeface="Open Sans" pitchFamily="34" charset="0"/>
                <a:cs typeface="Times New Roman" pitchFamily="18" charset="0"/>
              </a:rPr>
              <a:t>Член сборной команды Санкт-Петербурга</a:t>
            </a:r>
          </a:p>
          <a:p>
            <a:pPr algn="ctr"/>
            <a:endParaRPr lang="ru-RU" dirty="0" smtClean="0">
              <a:latin typeface="Times New Roman" pitchFamily="18" charset="0"/>
              <a:ea typeface="Open Sans" pitchFamily="34" charset="0"/>
              <a:cs typeface="Times New Roman" pitchFamily="18" charset="0"/>
            </a:endParaRPr>
          </a:p>
          <a:p>
            <a:pPr algn="ctr"/>
            <a:r>
              <a:rPr lang="ru-RU" b="1" i="1" dirty="0" smtClean="0">
                <a:latin typeface="Times New Roman" pitchFamily="18" charset="0"/>
                <a:ea typeface="Open Sans" pitchFamily="34" charset="0"/>
                <a:cs typeface="Times New Roman" pitchFamily="18" charset="0"/>
              </a:rPr>
              <a:t>Достижения:</a:t>
            </a:r>
          </a:p>
          <a:p>
            <a:pPr algn="ctr"/>
            <a:r>
              <a:rPr lang="ru-RU" dirty="0" smtClean="0">
                <a:latin typeface="Times New Roman" pitchFamily="18" charset="0"/>
                <a:ea typeface="Open Sans" pitchFamily="34" charset="0"/>
                <a:cs typeface="Times New Roman" pitchFamily="18" charset="0"/>
              </a:rPr>
              <a:t>Абсолютная чемпионка Открытого чемпионата Эстонии 2020 г.</a:t>
            </a:r>
          </a:p>
          <a:p>
            <a:pPr algn="ctr"/>
            <a:r>
              <a:rPr lang="ru-RU" dirty="0" smtClean="0">
                <a:latin typeface="Times New Roman" pitchFamily="18" charset="0"/>
                <a:ea typeface="Open Sans" pitchFamily="34" charset="0"/>
                <a:cs typeface="Times New Roman" pitchFamily="18" charset="0"/>
              </a:rPr>
              <a:t>Многократная чемпионка Санкт-Петербурга по пауэрлифтингу и жиму лежа.</a:t>
            </a:r>
          </a:p>
        </p:txBody>
      </p:sp>
      <p:pic>
        <p:nvPicPr>
          <p:cNvPr id="10" name="Рисунок 9" descr="5.jpg"/>
          <p:cNvPicPr>
            <a:picLocks noChangeAspect="1"/>
          </p:cNvPicPr>
          <p:nvPr/>
        </p:nvPicPr>
        <p:blipFill>
          <a:blip r:embed="rId2" cstate="print"/>
          <a:stretch>
            <a:fillRect/>
          </a:stretch>
        </p:blipFill>
        <p:spPr>
          <a:xfrm>
            <a:off x="5519936" y="1114210"/>
            <a:ext cx="6238571" cy="49070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 xmlns:p14="http://schemas.microsoft.com/office/powerpoint/2010/main" val="3023522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0000"/>
                </a:solidFill>
              </a:rPr>
              <a:t>Зал силовой подготовки</a:t>
            </a:r>
            <a:endParaRPr lang="ru-RU" dirty="0">
              <a:solidFill>
                <a:srgbClr val="FF0000"/>
              </a:solidFill>
            </a:endParaRPr>
          </a:p>
        </p:txBody>
      </p:sp>
      <p:sp>
        <p:nvSpPr>
          <p:cNvPr id="3" name="TextBox 2"/>
          <p:cNvSpPr txBox="1"/>
          <p:nvPr/>
        </p:nvSpPr>
        <p:spPr>
          <a:xfrm>
            <a:off x="6528048" y="1412776"/>
            <a:ext cx="5439449" cy="4154984"/>
          </a:xfrm>
          <a:prstGeom prst="rect">
            <a:avLst/>
          </a:prstGeom>
          <a:noFill/>
        </p:spPr>
        <p:txBody>
          <a:bodyPr wrap="square" rtlCol="0">
            <a:spAutoFit/>
          </a:bodyPr>
          <a:lstStyle/>
          <a:p>
            <a:pPr algn="ctr"/>
            <a:r>
              <a:rPr lang="ru-RU" sz="2400" b="1" dirty="0" smtClean="0">
                <a:latin typeface="Times New Roman" pitchFamily="18" charset="0"/>
                <a:cs typeface="Times New Roman" pitchFamily="18" charset="0"/>
              </a:rPr>
              <a:t>Адрес:</a:t>
            </a:r>
            <a:r>
              <a:rPr lang="ru-RU" sz="2400" dirty="0" smtClean="0">
                <a:solidFill>
                  <a:srgbClr val="FF0000"/>
                </a:solidFill>
                <a:latin typeface="Times New Roman" pitchFamily="18" charset="0"/>
                <a:cs typeface="Times New Roman" pitchFamily="18" charset="0"/>
              </a:rPr>
              <a:t> </a:t>
            </a:r>
          </a:p>
          <a:p>
            <a:pPr algn="ctr"/>
            <a:r>
              <a:rPr lang="ru-RU" sz="2400" dirty="0" smtClean="0">
                <a:latin typeface="Times New Roman" pitchFamily="18" charset="0"/>
                <a:cs typeface="Times New Roman" pitchFamily="18" charset="0"/>
              </a:rPr>
              <a:t>Измайловский пр., д.27, лит. "В"</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Площадь:</a:t>
            </a:r>
            <a:r>
              <a:rPr lang="ru-RU" sz="2400" dirty="0" smtClean="0">
                <a:latin typeface="Times New Roman" pitchFamily="18" charset="0"/>
                <a:cs typeface="Times New Roman" pitchFamily="18" charset="0"/>
              </a:rPr>
              <a:t> </a:t>
            </a:r>
          </a:p>
          <a:p>
            <a:pPr algn="ctr"/>
            <a:r>
              <a:rPr lang="ru-RU" sz="2400" dirty="0" smtClean="0">
                <a:latin typeface="Times New Roman" pitchFamily="18" charset="0"/>
                <a:cs typeface="Times New Roman" pitchFamily="18" charset="0"/>
              </a:rPr>
              <a:t>166,9 кв.м.</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Пропускная способность:</a:t>
            </a:r>
            <a:r>
              <a:rPr lang="ru-RU" sz="2400" dirty="0" smtClean="0">
                <a:latin typeface="Times New Roman" pitchFamily="18" charset="0"/>
                <a:cs typeface="Times New Roman" pitchFamily="18" charset="0"/>
              </a:rPr>
              <a:t> </a:t>
            </a:r>
          </a:p>
          <a:p>
            <a:pPr algn="ctr"/>
            <a:r>
              <a:rPr lang="ru-RU" sz="2400" dirty="0" smtClean="0">
                <a:latin typeface="Times New Roman" pitchFamily="18" charset="0"/>
                <a:cs typeface="Times New Roman" pitchFamily="18" charset="0"/>
              </a:rPr>
              <a:t>25 чел./час.</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Виды спорта/занятий:</a:t>
            </a:r>
            <a:r>
              <a:rPr lang="ru-RU" sz="2400" dirty="0" smtClean="0">
                <a:latin typeface="Times New Roman" pitchFamily="18" charset="0"/>
                <a:cs typeface="Times New Roman" pitchFamily="18" charset="0"/>
              </a:rPr>
              <a:t> </a:t>
            </a:r>
          </a:p>
          <a:p>
            <a:pPr algn="ctr"/>
            <a:r>
              <a:rPr lang="ru-RU" sz="2400" dirty="0" smtClean="0">
                <a:latin typeface="Times New Roman" pitchFamily="18" charset="0"/>
                <a:cs typeface="Times New Roman" pitchFamily="18" charset="0"/>
              </a:rPr>
              <a:t>ОФП; Фитнес; Пауэрлифтинг</a:t>
            </a:r>
            <a:endParaRPr lang="ru-RU" sz="2400" dirty="0">
              <a:latin typeface="Times New Roman" pitchFamily="18" charset="0"/>
              <a:cs typeface="Times New Roman" pitchFamily="18" charset="0"/>
            </a:endParaRPr>
          </a:p>
        </p:txBody>
      </p:sp>
      <p:sp>
        <p:nvSpPr>
          <p:cNvPr id="4" name="TextBox 3"/>
          <p:cNvSpPr txBox="1"/>
          <p:nvPr/>
        </p:nvSpPr>
        <p:spPr>
          <a:xfrm>
            <a:off x="1559496" y="2492896"/>
            <a:ext cx="658129" cy="369332"/>
          </a:xfrm>
          <a:prstGeom prst="rect">
            <a:avLst/>
          </a:prstGeom>
          <a:noFill/>
        </p:spPr>
        <p:txBody>
          <a:bodyPr wrap="none" rtlCol="0">
            <a:spAutoFit/>
          </a:bodyPr>
          <a:lstStyle/>
          <a:p>
            <a:r>
              <a:rPr lang="ru-RU" dirty="0" smtClean="0"/>
              <a:t>фото</a:t>
            </a:r>
            <a:endParaRPr lang="ru-RU" dirty="0"/>
          </a:p>
        </p:txBody>
      </p:sp>
      <p:pic>
        <p:nvPicPr>
          <p:cNvPr id="5" name="Рисунок 4" descr="1636553793732.jpg"/>
          <p:cNvPicPr>
            <a:picLocks noChangeAspect="1"/>
          </p:cNvPicPr>
          <p:nvPr/>
        </p:nvPicPr>
        <p:blipFill>
          <a:blip r:embed="rId2" cstate="print"/>
          <a:stretch>
            <a:fillRect/>
          </a:stretch>
        </p:blipFill>
        <p:spPr>
          <a:xfrm>
            <a:off x="263352" y="1340768"/>
            <a:ext cx="5995696" cy="48245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solidFill>
                  <a:srgbClr val="FF0000"/>
                </a:solidFill>
              </a:rPr>
              <a:t>Занятия по силовой подготовке сборных команд</a:t>
            </a:r>
            <a:endParaRPr lang="ru-RU" dirty="0">
              <a:solidFill>
                <a:srgbClr val="FF0000"/>
              </a:solidFill>
            </a:endParaRPr>
          </a:p>
        </p:txBody>
      </p:sp>
      <p:sp>
        <p:nvSpPr>
          <p:cNvPr id="8" name="TextBox 7"/>
          <p:cNvSpPr txBox="1"/>
          <p:nvPr/>
        </p:nvSpPr>
        <p:spPr>
          <a:xfrm>
            <a:off x="1487488" y="6279703"/>
            <a:ext cx="5622052" cy="461665"/>
          </a:xfrm>
          <a:prstGeom prst="rect">
            <a:avLst/>
          </a:prstGeom>
          <a:noFill/>
        </p:spPr>
        <p:txBody>
          <a:bodyPr wrap="none" rtlCol="0">
            <a:spAutoFit/>
          </a:bodyPr>
          <a:lstStyle/>
          <a:p>
            <a:r>
              <a:rPr lang="ru-RU" sz="2400" b="1" i="1" dirty="0" smtClean="0">
                <a:latin typeface="Times New Roman" pitchFamily="18" charset="0"/>
                <a:cs typeface="Times New Roman" pitchFamily="18" charset="0"/>
              </a:rPr>
              <a:t>Понедельник – Суббота	18:30 – 21:00</a:t>
            </a:r>
            <a:endParaRPr lang="ru-RU" sz="2400" b="1" i="1" dirty="0">
              <a:latin typeface="Times New Roman" pitchFamily="18" charset="0"/>
              <a:cs typeface="Times New Roman" pitchFamily="18" charset="0"/>
            </a:endParaRPr>
          </a:p>
        </p:txBody>
      </p:sp>
      <p:pic>
        <p:nvPicPr>
          <p:cNvPr id="12" name="Рисунок 11" descr="2021-11-11 12_26_28-Спортивный клуб СПбГУ _ ВКонтакте — Mozilla Firefox.png"/>
          <p:cNvPicPr>
            <a:picLocks noChangeAspect="1"/>
          </p:cNvPicPr>
          <p:nvPr/>
        </p:nvPicPr>
        <p:blipFill>
          <a:blip r:embed="rId2" cstate="print"/>
          <a:stretch>
            <a:fillRect/>
          </a:stretch>
        </p:blipFill>
        <p:spPr>
          <a:xfrm>
            <a:off x="911424" y="1220209"/>
            <a:ext cx="10297144" cy="49450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 xmlns:p14="http://schemas.microsoft.com/office/powerpoint/2010/main" val="3023522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solidFill>
                  <a:srgbClr val="FF0000"/>
                </a:solidFill>
              </a:rPr>
              <a:t>Секция по силовой подготовке</a:t>
            </a:r>
            <a:endParaRPr lang="ru-RU" dirty="0">
              <a:solidFill>
                <a:srgbClr val="FF0000"/>
              </a:solidFill>
            </a:endParaRPr>
          </a:p>
        </p:txBody>
      </p:sp>
      <p:pic>
        <p:nvPicPr>
          <p:cNvPr id="6" name="Рисунок 5" descr="3.jpg"/>
          <p:cNvPicPr>
            <a:picLocks noChangeAspect="1"/>
          </p:cNvPicPr>
          <p:nvPr/>
        </p:nvPicPr>
        <p:blipFill>
          <a:blip r:embed="rId2" cstate="print"/>
          <a:stretch>
            <a:fillRect/>
          </a:stretch>
        </p:blipFill>
        <p:spPr>
          <a:xfrm>
            <a:off x="119337" y="1196752"/>
            <a:ext cx="5879999" cy="441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Рисунок 3" descr="1.jpg"/>
          <p:cNvPicPr>
            <a:picLocks noChangeAspect="1"/>
          </p:cNvPicPr>
          <p:nvPr/>
        </p:nvPicPr>
        <p:blipFill>
          <a:blip r:embed="rId3" cstate="print"/>
          <a:stretch>
            <a:fillRect/>
          </a:stretch>
        </p:blipFill>
        <p:spPr>
          <a:xfrm>
            <a:off x="6168008" y="1196752"/>
            <a:ext cx="5880654" cy="44104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p:cNvSpPr txBox="1"/>
          <p:nvPr/>
        </p:nvSpPr>
        <p:spPr>
          <a:xfrm>
            <a:off x="1127448" y="6093296"/>
            <a:ext cx="5622052" cy="461665"/>
          </a:xfrm>
          <a:prstGeom prst="rect">
            <a:avLst/>
          </a:prstGeom>
          <a:noFill/>
        </p:spPr>
        <p:txBody>
          <a:bodyPr wrap="none" rtlCol="0">
            <a:spAutoFit/>
          </a:bodyPr>
          <a:lstStyle/>
          <a:p>
            <a:r>
              <a:rPr lang="ru-RU" sz="2400" b="1" i="1" dirty="0" smtClean="0">
                <a:latin typeface="Times New Roman" pitchFamily="18" charset="0"/>
                <a:cs typeface="Times New Roman" pitchFamily="18" charset="0"/>
              </a:rPr>
              <a:t>Вторник – Четверг		18:30 – 21:00</a:t>
            </a:r>
            <a:endParaRPr lang="ru-RU" sz="2400" b="1" i="1" dirty="0">
              <a:latin typeface="Times New Roman" pitchFamily="18" charset="0"/>
              <a:cs typeface="Times New Roman" pitchFamily="18" charset="0"/>
            </a:endParaRPr>
          </a:p>
        </p:txBody>
      </p:sp>
    </p:spTree>
    <p:extLst>
      <p:ext uri="{BB962C8B-B14F-4D97-AF65-F5344CB8AC3E}">
        <p14:creationId xmlns="" xmlns:p14="http://schemas.microsoft.com/office/powerpoint/2010/main" val="30235226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для презентации_4x3_ру</Template>
  <TotalTime>1220</TotalTime>
  <Words>724</Words>
  <Application>Microsoft Office PowerPoint</Application>
  <PresentationFormat>Произвольный</PresentationFormat>
  <Paragraphs>121</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Кубок «Дяди вани»</vt:lpstr>
      <vt:lpstr>«Дядя ваня»</vt:lpstr>
      <vt:lpstr>Курсы шведской гимнастики и атлетики</vt:lpstr>
      <vt:lpstr>Курсы шведской гимнастики и атлетики</vt:lpstr>
      <vt:lpstr>«профессор   атлетики»</vt:lpstr>
      <vt:lpstr>силовая подготовка в СПбГУ</vt:lpstr>
      <vt:lpstr>Зал силовой подготовки</vt:lpstr>
      <vt:lpstr>Занятия по силовой подготовке сборных команд</vt:lpstr>
      <vt:lpstr>Секция по силовой подготовке</vt:lpstr>
      <vt:lpstr>КУБОК «ДядИ ВанИ»</vt:lpstr>
      <vt:lpstr>ПРАВИЛА СОРЕВНОВАНИЙ ПО «НАРОДНОМУ ЖИМУ»</vt:lpstr>
      <vt:lpstr>анонс</vt:lpstr>
      <vt:lpstr>Слайд 13</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Лапшина Надежда Сергеевна</dc:creator>
  <cp:lastModifiedBy>IT_VLAD</cp:lastModifiedBy>
  <cp:revision>153</cp:revision>
  <dcterms:created xsi:type="dcterms:W3CDTF">2019-07-30T08:15:13Z</dcterms:created>
  <dcterms:modified xsi:type="dcterms:W3CDTF">2021-11-11T11:35:22Z</dcterms:modified>
</cp:coreProperties>
</file>